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notesSlides/notesSlide18.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3.xml" ContentType="application/vnd.openxmlformats-officedocument.themeOverr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1" r:id="rId1"/>
  </p:sldMasterIdLst>
  <p:notesMasterIdLst>
    <p:notesMasterId r:id="rId52"/>
  </p:notesMasterIdLst>
  <p:sldIdLst>
    <p:sldId id="256" r:id="rId2"/>
    <p:sldId id="257" r:id="rId3"/>
    <p:sldId id="327" r:id="rId4"/>
    <p:sldId id="286" r:id="rId5"/>
    <p:sldId id="289" r:id="rId6"/>
    <p:sldId id="287" r:id="rId7"/>
    <p:sldId id="318" r:id="rId8"/>
    <p:sldId id="321" r:id="rId9"/>
    <p:sldId id="288" r:id="rId10"/>
    <p:sldId id="320" r:id="rId11"/>
    <p:sldId id="319" r:id="rId12"/>
    <p:sldId id="290" r:id="rId13"/>
    <p:sldId id="296" r:id="rId14"/>
    <p:sldId id="297" r:id="rId15"/>
    <p:sldId id="299" r:id="rId16"/>
    <p:sldId id="322" r:id="rId17"/>
    <p:sldId id="291" r:id="rId18"/>
    <p:sldId id="267" r:id="rId19"/>
    <p:sldId id="266" r:id="rId20"/>
    <p:sldId id="268" r:id="rId21"/>
    <p:sldId id="300" r:id="rId22"/>
    <p:sldId id="326" r:id="rId23"/>
    <p:sldId id="323" r:id="rId24"/>
    <p:sldId id="259" r:id="rId25"/>
    <p:sldId id="262" r:id="rId26"/>
    <p:sldId id="328" r:id="rId27"/>
    <p:sldId id="295" r:id="rId28"/>
    <p:sldId id="311" r:id="rId29"/>
    <p:sldId id="309" r:id="rId30"/>
    <p:sldId id="310" r:id="rId31"/>
    <p:sldId id="325" r:id="rId32"/>
    <p:sldId id="333" r:id="rId33"/>
    <p:sldId id="312" r:id="rId34"/>
    <p:sldId id="329" r:id="rId35"/>
    <p:sldId id="314" r:id="rId36"/>
    <p:sldId id="324" r:id="rId37"/>
    <p:sldId id="292" r:id="rId38"/>
    <p:sldId id="332" r:id="rId39"/>
    <p:sldId id="303" r:id="rId40"/>
    <p:sldId id="301" r:id="rId41"/>
    <p:sldId id="304" r:id="rId42"/>
    <p:sldId id="331" r:id="rId43"/>
    <p:sldId id="293" r:id="rId44"/>
    <p:sldId id="279" r:id="rId45"/>
    <p:sldId id="280" r:id="rId46"/>
    <p:sldId id="306" r:id="rId47"/>
    <p:sldId id="305" r:id="rId48"/>
    <p:sldId id="307" r:id="rId49"/>
    <p:sldId id="308" r:id="rId50"/>
    <p:sldId id="317" r:id="rId51"/>
  </p:sldIdLst>
  <p:sldSz cx="9144000" cy="5143500" type="screen16x9"/>
  <p:notesSz cx="6858000" cy="9144000"/>
  <p:embeddedFontLst>
    <p:embeddedFont>
      <p:font typeface="Calibri" panose="020F0502020204030204" pitchFamily="34" charset="0"/>
      <p:regular r:id="rId53"/>
      <p:bold r:id="rId54"/>
      <p:italic r:id="rId55"/>
      <p:boldItalic r:id="rId56"/>
    </p:embeddedFont>
    <p:embeddedFont>
      <p:font typeface="Montserrat SemiBold" panose="00000700000000000000" pitchFamily="2" charset="0"/>
      <p:regular r:id="rId57"/>
      <p:bold r:id="rId58"/>
      <p:italic r:id="rId59"/>
      <p:boldItalic r:id="rId6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1AFA8"/>
    <a:srgbClr val="30353B"/>
    <a:srgbClr val="4A918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94980" autoAdjust="0"/>
  </p:normalViewPr>
  <p:slideViewPr>
    <p:cSldViewPr snapToGrid="0">
      <p:cViewPr>
        <p:scale>
          <a:sx n="105" d="100"/>
          <a:sy n="105" d="100"/>
        </p:scale>
        <p:origin x="806" y="139"/>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font" Target="fonts/font3.fntdata"/><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1.fntdata"/><Relationship Id="rId58" Type="http://schemas.openxmlformats.org/officeDocument/2006/relationships/font" Target="fonts/font6.fntdata"/><Relationship Id="rId5" Type="http://schemas.openxmlformats.org/officeDocument/2006/relationships/slide" Target="slides/slide4.xml"/><Relationship Id="rId61"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4.fntdata"/><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7.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2.fntdata"/><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5.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 Id="rId60" Type="http://schemas.openxmlformats.org/officeDocument/2006/relationships/font" Target="fonts/font8.fntdata"/><Relationship Id="rId4" Type="http://schemas.openxmlformats.org/officeDocument/2006/relationships/slide" Target="slides/slide3.xml"/><Relationship Id="rId9" Type="http://schemas.openxmlformats.org/officeDocument/2006/relationships/slide" Target="slides/slide8.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package" Target="../embeddings/Microsoft_Excel_Worksheet2.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dirty="0"/>
              <a:t>Ratio of Median Home Value to Median</a:t>
            </a:r>
            <a:r>
              <a:rPr lang="en-US" baseline="0" dirty="0"/>
              <a:t> Household Income in 20 Largest US Cities</a:t>
            </a:r>
            <a:endParaRPr lang="en-US"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7.1526589945487579E-2"/>
          <c:y val="0.13034616060446319"/>
          <c:w val="0.90590930749040988"/>
          <c:h val="0.64263692274332929"/>
        </c:manualLayout>
      </c:layout>
      <c:barChart>
        <c:barDir val="col"/>
        <c:grouping val="clustered"/>
        <c:varyColors val="0"/>
        <c:ser>
          <c:idx val="0"/>
          <c:order val="0"/>
          <c:tx>
            <c:strRef>
              <c:f>Sheet2!$H$1</c:f>
              <c:strCache>
                <c:ptCount val="1"/>
                <c:pt idx="0">
                  <c:v>2015</c:v>
                </c:pt>
              </c:strCache>
            </c:strRef>
          </c:tx>
          <c:spPr>
            <a:solidFill>
              <a:schemeClr val="accent1">
                <a:lumMod val="60000"/>
                <a:lumOff val="40000"/>
              </a:schemeClr>
            </a:solidFill>
            <a:ln>
              <a:solidFill>
                <a:schemeClr val="accent1">
                  <a:lumMod val="75000"/>
                </a:schemeClr>
              </a:solidFill>
            </a:ln>
            <a:effectLst/>
          </c:spPr>
          <c:invertIfNegative val="0"/>
          <c:cat>
            <c:strRef>
              <c:f>Sheet2!$D$2:$D$22</c:f>
              <c:strCache>
                <c:ptCount val="20"/>
                <c:pt idx="0">
                  <c:v>Los Angeles</c:v>
                </c:pt>
                <c:pt idx="1">
                  <c:v>San Francisco</c:v>
                </c:pt>
                <c:pt idx="2">
                  <c:v>New York</c:v>
                </c:pt>
                <c:pt idx="3">
                  <c:v>San Jose</c:v>
                </c:pt>
                <c:pt idx="4">
                  <c:v>San Diego</c:v>
                </c:pt>
                <c:pt idx="5">
                  <c:v>Seattle</c:v>
                </c:pt>
                <c:pt idx="6">
                  <c:v>Denver</c:v>
                </c:pt>
                <c:pt idx="7">
                  <c:v>Austin</c:v>
                </c:pt>
                <c:pt idx="8">
                  <c:v>Phoenix</c:v>
                </c:pt>
                <c:pt idx="9">
                  <c:v>Charlotte</c:v>
                </c:pt>
                <c:pt idx="10">
                  <c:v>Dallas</c:v>
                </c:pt>
                <c:pt idx="11">
                  <c:v>Chicago</c:v>
                </c:pt>
                <c:pt idx="12">
                  <c:v>Houston</c:v>
                </c:pt>
                <c:pt idx="13">
                  <c:v>Jacksonville</c:v>
                </c:pt>
                <c:pt idx="14">
                  <c:v>Philadelphia</c:v>
                </c:pt>
                <c:pt idx="15">
                  <c:v>Fort Worth</c:v>
                </c:pt>
                <c:pt idx="16">
                  <c:v>Columbus</c:v>
                </c:pt>
                <c:pt idx="17">
                  <c:v>San Antonio</c:v>
                </c:pt>
                <c:pt idx="18">
                  <c:v>Oklahoma City</c:v>
                </c:pt>
                <c:pt idx="19">
                  <c:v>Indianapolis</c:v>
                </c:pt>
              </c:strCache>
            </c:strRef>
          </c:cat>
          <c:val>
            <c:numRef>
              <c:f>Sheet2!$H$2:$H$22</c:f>
              <c:numCache>
                <c:formatCode>_(* #,##0.0_);_(* \(#,##0.0\);_(* "-"??_);_(@_)</c:formatCode>
                <c:ptCount val="21"/>
                <c:pt idx="0">
                  <c:v>10.420190681224051</c:v>
                </c:pt>
                <c:pt idx="1">
                  <c:v>10.222164310378526</c:v>
                </c:pt>
                <c:pt idx="2">
                  <c:v>9.6552590041612856</c:v>
                </c:pt>
                <c:pt idx="3">
                  <c:v>7.8413576669473271</c:v>
                </c:pt>
                <c:pt idx="4">
                  <c:v>7.7632567665129439</c:v>
                </c:pt>
                <c:pt idx="5">
                  <c:v>6.6074251079664963</c:v>
                </c:pt>
                <c:pt idx="6">
                  <c:v>5.4600624105649711</c:v>
                </c:pt>
                <c:pt idx="7">
                  <c:v>4.5413654618473895</c:v>
                </c:pt>
                <c:pt idx="8">
                  <c:v>4.1443077685131673</c:v>
                </c:pt>
                <c:pt idx="9">
                  <c:v>3.5015486192251339</c:v>
                </c:pt>
                <c:pt idx="10">
                  <c:v>3.3189598850124136</c:v>
                </c:pt>
                <c:pt idx="11">
                  <c:v>4.7039564514220347</c:v>
                </c:pt>
                <c:pt idx="12">
                  <c:v>3.1666111850865515</c:v>
                </c:pt>
                <c:pt idx="13">
                  <c:v>3.036961794398723</c:v>
                </c:pt>
                <c:pt idx="14">
                  <c:v>3.6548395702471321</c:v>
                </c:pt>
                <c:pt idx="15">
                  <c:v>2.4459633552819926</c:v>
                </c:pt>
                <c:pt idx="16">
                  <c:v>2.8923440433746124</c:v>
                </c:pt>
                <c:pt idx="17">
                  <c:v>2.5905993574658783</c:v>
                </c:pt>
                <c:pt idx="18">
                  <c:v>2.9267427422692602</c:v>
                </c:pt>
                <c:pt idx="19">
                  <c:v>2.9919085226997431</c:v>
                </c:pt>
              </c:numCache>
            </c:numRef>
          </c:val>
          <c:extLst>
            <c:ext xmlns:c16="http://schemas.microsoft.com/office/drawing/2014/chart" uri="{C3380CC4-5D6E-409C-BE32-E72D297353CC}">
              <c16:uniqueId val="{00000000-DC14-4E07-AE43-9DDC75B55B64}"/>
            </c:ext>
          </c:extLst>
        </c:ser>
        <c:ser>
          <c:idx val="1"/>
          <c:order val="1"/>
          <c:tx>
            <c:strRef>
              <c:f>Sheet2!$N$1</c:f>
              <c:strCache>
                <c:ptCount val="1"/>
                <c:pt idx="0">
                  <c:v>2022</c:v>
                </c:pt>
              </c:strCache>
            </c:strRef>
          </c:tx>
          <c:spPr>
            <a:solidFill>
              <a:schemeClr val="accent1">
                <a:lumMod val="75000"/>
              </a:schemeClr>
            </a:solidFill>
            <a:ln>
              <a:solidFill>
                <a:schemeClr val="accent1">
                  <a:lumMod val="50000"/>
                </a:schemeClr>
              </a:solidFill>
            </a:ln>
            <a:effectLst/>
          </c:spPr>
          <c:invertIfNegative val="0"/>
          <c:cat>
            <c:strRef>
              <c:f>Sheet2!$D$2:$D$22</c:f>
              <c:strCache>
                <c:ptCount val="20"/>
                <c:pt idx="0">
                  <c:v>Los Angeles</c:v>
                </c:pt>
                <c:pt idx="1">
                  <c:v>San Francisco</c:v>
                </c:pt>
                <c:pt idx="2">
                  <c:v>New York</c:v>
                </c:pt>
                <c:pt idx="3">
                  <c:v>San Jose</c:v>
                </c:pt>
                <c:pt idx="4">
                  <c:v>San Diego</c:v>
                </c:pt>
                <c:pt idx="5">
                  <c:v>Seattle</c:v>
                </c:pt>
                <c:pt idx="6">
                  <c:v>Denver</c:v>
                </c:pt>
                <c:pt idx="7">
                  <c:v>Austin</c:v>
                </c:pt>
                <c:pt idx="8">
                  <c:v>Phoenix</c:v>
                </c:pt>
                <c:pt idx="9">
                  <c:v>Charlotte</c:v>
                </c:pt>
                <c:pt idx="10">
                  <c:v>Dallas</c:v>
                </c:pt>
                <c:pt idx="11">
                  <c:v>Chicago</c:v>
                </c:pt>
                <c:pt idx="12">
                  <c:v>Houston</c:v>
                </c:pt>
                <c:pt idx="13">
                  <c:v>Jacksonville</c:v>
                </c:pt>
                <c:pt idx="14">
                  <c:v>Philadelphia</c:v>
                </c:pt>
                <c:pt idx="15">
                  <c:v>Fort Worth</c:v>
                </c:pt>
                <c:pt idx="16">
                  <c:v>Columbus</c:v>
                </c:pt>
                <c:pt idx="17">
                  <c:v>San Antonio</c:v>
                </c:pt>
                <c:pt idx="18">
                  <c:v>Oklahoma City</c:v>
                </c:pt>
                <c:pt idx="19">
                  <c:v>Indianapolis</c:v>
                </c:pt>
              </c:strCache>
            </c:strRef>
          </c:cat>
          <c:val>
            <c:numRef>
              <c:f>Sheet2!$N$2:$N$22</c:f>
              <c:numCache>
                <c:formatCode>_(* #,##0.0_);_(* \(#,##0.0\);_(* "-"??_);_(@_)</c:formatCode>
                <c:ptCount val="21"/>
                <c:pt idx="0">
                  <c:v>11.869705129047087</c:v>
                </c:pt>
                <c:pt idx="1">
                  <c:v>9.8301290492494076</c:v>
                </c:pt>
                <c:pt idx="2">
                  <c:v>9.69823546737355</c:v>
                </c:pt>
                <c:pt idx="3">
                  <c:v>9.0551798856801291</c:v>
                </c:pt>
                <c:pt idx="4">
                  <c:v>9.0520947905209486</c:v>
                </c:pt>
                <c:pt idx="5">
                  <c:v>8.0080409673422341</c:v>
                </c:pt>
                <c:pt idx="6">
                  <c:v>6.7960504687517709</c:v>
                </c:pt>
                <c:pt idx="7">
                  <c:v>6.6319968685343627</c:v>
                </c:pt>
                <c:pt idx="8">
                  <c:v>5.6496728928905213</c:v>
                </c:pt>
                <c:pt idx="9">
                  <c:v>5.1827260386285134</c:v>
                </c:pt>
                <c:pt idx="10">
                  <c:v>4.8990825688073398</c:v>
                </c:pt>
                <c:pt idx="11">
                  <c:v>4.45116926661552</c:v>
                </c:pt>
                <c:pt idx="12">
                  <c:v>4.4186277430245262</c:v>
                </c:pt>
                <c:pt idx="13">
                  <c:v>4.3428703343000183</c:v>
                </c:pt>
                <c:pt idx="14">
                  <c:v>4.2093529380540371</c:v>
                </c:pt>
                <c:pt idx="15">
                  <c:v>4.1047436632320666</c:v>
                </c:pt>
                <c:pt idx="16">
                  <c:v>4.0322711293275226</c:v>
                </c:pt>
                <c:pt idx="17">
                  <c:v>3.9215352972173587</c:v>
                </c:pt>
                <c:pt idx="18">
                  <c:v>3.567560780374492</c:v>
                </c:pt>
                <c:pt idx="19">
                  <c:v>3.5235199427651582</c:v>
                </c:pt>
              </c:numCache>
            </c:numRef>
          </c:val>
          <c:extLst>
            <c:ext xmlns:c16="http://schemas.microsoft.com/office/drawing/2014/chart" uri="{C3380CC4-5D6E-409C-BE32-E72D297353CC}">
              <c16:uniqueId val="{00000001-DC14-4E07-AE43-9DDC75B55B64}"/>
            </c:ext>
          </c:extLst>
        </c:ser>
        <c:dLbls>
          <c:showLegendKey val="0"/>
          <c:showVal val="0"/>
          <c:showCatName val="0"/>
          <c:showSerName val="0"/>
          <c:showPercent val="0"/>
          <c:showBubbleSize val="0"/>
        </c:dLbls>
        <c:gapWidth val="99"/>
        <c:axId val="393593632"/>
        <c:axId val="248892640"/>
      </c:barChart>
      <c:catAx>
        <c:axId val="3935936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crossAx val="248892640"/>
        <c:crosses val="autoZero"/>
        <c:auto val="1"/>
        <c:lblAlgn val="ctr"/>
        <c:lblOffset val="100"/>
        <c:noMultiLvlLbl val="0"/>
      </c:catAx>
      <c:valAx>
        <c:axId val="248892640"/>
        <c:scaling>
          <c:orientation val="minMax"/>
        </c:scaling>
        <c:delete val="0"/>
        <c:axPos val="l"/>
        <c:majorGridlines>
          <c:spPr>
            <a:ln w="9525" cap="flat" cmpd="sng" algn="ctr">
              <a:solidFill>
                <a:schemeClr val="tx1">
                  <a:lumMod val="15000"/>
                  <a:lumOff val="85000"/>
                </a:schemeClr>
              </a:solidFill>
              <a:round/>
            </a:ln>
            <a:effectLst/>
          </c:spPr>
        </c:majorGridlines>
        <c:numFmt formatCode="_(* #,##0.0_);_(* \(#,##0.0\);_(* &quot;-&quot;??_);_(@_)" sourceLinked="1"/>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393593632"/>
        <c:crosses val="autoZero"/>
        <c:crossBetween val="between"/>
      </c:valAx>
      <c:spPr>
        <a:noFill/>
        <a:ln>
          <a:noFill/>
        </a:ln>
        <a:effectLst/>
      </c:spPr>
    </c:plotArea>
    <c:legend>
      <c:legendPos val="b"/>
      <c:layout>
        <c:manualLayout>
          <c:xMode val="edge"/>
          <c:yMode val="edge"/>
          <c:x val="0.50724654875309072"/>
          <c:y val="0.27655215732872068"/>
          <c:w val="8.0765996121683739E-2"/>
          <c:h val="9.9710848643919492E-2"/>
        </c:manualLayout>
      </c:layout>
      <c:overlay val="0"/>
      <c:spPr>
        <a:solidFill>
          <a:schemeClr val="bg1"/>
        </a:solidFill>
        <a:ln>
          <a:solidFill>
            <a:schemeClr val="bg2">
              <a:lumMod val="75000"/>
            </a:schemeClr>
          </a:solid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areaChart>
        <c:grouping val="percentStacked"/>
        <c:varyColors val="0"/>
        <c:ser>
          <c:idx val="0"/>
          <c:order val="0"/>
          <c:tx>
            <c:strRef>
              <c:f>'export (3)'!$A$6</c:f>
              <c:strCache>
                <c:ptCount val="1"/>
                <c:pt idx="0">
                  <c:v>One-family house attached</c:v>
                </c:pt>
              </c:strCache>
            </c:strRef>
          </c:tx>
          <c:spPr>
            <a:solidFill>
              <a:srgbClr val="F6E7E4"/>
            </a:solidFill>
            <a:ln>
              <a:noFill/>
            </a:ln>
            <a:effectLst/>
          </c:spPr>
          <c:cat>
            <c:strRef>
              <c:f>'export (3)'!$B$5:$F$5</c:f>
              <c:strCache>
                <c:ptCount val="5"/>
                <c:pt idx="0">
                  <c:v>1939 or earlier</c:v>
                </c:pt>
                <c:pt idx="1">
                  <c:v>1940-1959</c:v>
                </c:pt>
                <c:pt idx="2">
                  <c:v>1960-1979</c:v>
                </c:pt>
                <c:pt idx="3">
                  <c:v>1980-1999</c:v>
                </c:pt>
                <c:pt idx="4">
                  <c:v>2000 or later</c:v>
                </c:pt>
              </c:strCache>
            </c:strRef>
          </c:cat>
          <c:val>
            <c:numRef>
              <c:f>'export (3)'!$B$6:$F$6</c:f>
              <c:numCache>
                <c:formatCode>#,##0</c:formatCode>
                <c:ptCount val="5"/>
                <c:pt idx="0">
                  <c:v>1064878</c:v>
                </c:pt>
                <c:pt idx="1">
                  <c:v>906971</c:v>
                </c:pt>
                <c:pt idx="2">
                  <c:v>1673143</c:v>
                </c:pt>
                <c:pt idx="3">
                  <c:v>2558626</c:v>
                </c:pt>
                <c:pt idx="4">
                  <c:v>2714905</c:v>
                </c:pt>
              </c:numCache>
            </c:numRef>
          </c:val>
          <c:extLst>
            <c:ext xmlns:c16="http://schemas.microsoft.com/office/drawing/2014/chart" uri="{C3380CC4-5D6E-409C-BE32-E72D297353CC}">
              <c16:uniqueId val="{00000000-F328-4F50-91E4-CE443681E6BF}"/>
            </c:ext>
          </c:extLst>
        </c:ser>
        <c:ser>
          <c:idx val="1"/>
          <c:order val="1"/>
          <c:tx>
            <c:strRef>
              <c:f>'export (3)'!$A$7</c:f>
              <c:strCache>
                <c:ptCount val="1"/>
                <c:pt idx="0">
                  <c:v>2 Apartments</c:v>
                </c:pt>
              </c:strCache>
            </c:strRef>
          </c:tx>
          <c:spPr>
            <a:solidFill>
              <a:schemeClr val="accent4"/>
            </a:solidFill>
            <a:ln>
              <a:solidFill>
                <a:schemeClr val="tx1">
                  <a:lumMod val="75000"/>
                  <a:lumOff val="25000"/>
                </a:schemeClr>
              </a:solidFill>
            </a:ln>
            <a:effectLst/>
          </c:spPr>
          <c:cat>
            <c:strRef>
              <c:f>'export (3)'!$B$5:$F$5</c:f>
              <c:strCache>
                <c:ptCount val="5"/>
                <c:pt idx="0">
                  <c:v>1939 or earlier</c:v>
                </c:pt>
                <c:pt idx="1">
                  <c:v>1940-1959</c:v>
                </c:pt>
                <c:pt idx="2">
                  <c:v>1960-1979</c:v>
                </c:pt>
                <c:pt idx="3">
                  <c:v>1980-1999</c:v>
                </c:pt>
                <c:pt idx="4">
                  <c:v>2000 or later</c:v>
                </c:pt>
              </c:strCache>
            </c:strRef>
          </c:cat>
          <c:val>
            <c:numRef>
              <c:f>'export (3)'!$B$7:$F$7</c:f>
              <c:numCache>
                <c:formatCode>#,##0</c:formatCode>
                <c:ptCount val="5"/>
                <c:pt idx="0">
                  <c:v>1519853</c:v>
                </c:pt>
                <c:pt idx="1">
                  <c:v>789619</c:v>
                </c:pt>
                <c:pt idx="2">
                  <c:v>1052059</c:v>
                </c:pt>
                <c:pt idx="3">
                  <c:v>796433</c:v>
                </c:pt>
                <c:pt idx="4">
                  <c:v>631787</c:v>
                </c:pt>
              </c:numCache>
            </c:numRef>
          </c:val>
          <c:extLst>
            <c:ext xmlns:c16="http://schemas.microsoft.com/office/drawing/2014/chart" uri="{C3380CC4-5D6E-409C-BE32-E72D297353CC}">
              <c16:uniqueId val="{00000001-F328-4F50-91E4-CE443681E6BF}"/>
            </c:ext>
          </c:extLst>
        </c:ser>
        <c:ser>
          <c:idx val="2"/>
          <c:order val="2"/>
          <c:tx>
            <c:strRef>
              <c:f>'export (3)'!$A$8</c:f>
              <c:strCache>
                <c:ptCount val="1"/>
                <c:pt idx="0">
                  <c:v>3-4 Apartments</c:v>
                </c:pt>
              </c:strCache>
            </c:strRef>
          </c:tx>
          <c:spPr>
            <a:solidFill>
              <a:schemeClr val="accent5"/>
            </a:solidFill>
            <a:ln>
              <a:solidFill>
                <a:schemeClr val="tx1">
                  <a:lumMod val="75000"/>
                  <a:lumOff val="25000"/>
                </a:schemeClr>
              </a:solidFill>
            </a:ln>
            <a:effectLst/>
          </c:spPr>
          <c:cat>
            <c:strRef>
              <c:f>'export (3)'!$B$5:$F$5</c:f>
              <c:strCache>
                <c:ptCount val="5"/>
                <c:pt idx="0">
                  <c:v>1939 or earlier</c:v>
                </c:pt>
                <c:pt idx="1">
                  <c:v>1940-1959</c:v>
                </c:pt>
                <c:pt idx="2">
                  <c:v>1960-1979</c:v>
                </c:pt>
                <c:pt idx="3">
                  <c:v>1980-1999</c:v>
                </c:pt>
                <c:pt idx="4">
                  <c:v>2000 or later</c:v>
                </c:pt>
              </c:strCache>
            </c:strRef>
          </c:cat>
          <c:val>
            <c:numRef>
              <c:f>'export (3)'!$B$8:$F$8</c:f>
              <c:numCache>
                <c:formatCode>#,##0</c:formatCode>
                <c:ptCount val="5"/>
                <c:pt idx="0">
                  <c:v>1156203</c:v>
                </c:pt>
                <c:pt idx="1">
                  <c:v>746287</c:v>
                </c:pt>
                <c:pt idx="2">
                  <c:v>1653734</c:v>
                </c:pt>
                <c:pt idx="3">
                  <c:v>1546502</c:v>
                </c:pt>
                <c:pt idx="4">
                  <c:v>1072232</c:v>
                </c:pt>
              </c:numCache>
            </c:numRef>
          </c:val>
          <c:extLst>
            <c:ext xmlns:c16="http://schemas.microsoft.com/office/drawing/2014/chart" uri="{C3380CC4-5D6E-409C-BE32-E72D297353CC}">
              <c16:uniqueId val="{00000002-F328-4F50-91E4-CE443681E6BF}"/>
            </c:ext>
          </c:extLst>
        </c:ser>
        <c:ser>
          <c:idx val="3"/>
          <c:order val="3"/>
          <c:tx>
            <c:strRef>
              <c:f>'export (3)'!$A$9</c:f>
              <c:strCache>
                <c:ptCount val="1"/>
                <c:pt idx="0">
                  <c:v>5-9 Apartments</c:v>
                </c:pt>
              </c:strCache>
            </c:strRef>
          </c:tx>
          <c:spPr>
            <a:solidFill>
              <a:schemeClr val="accent6"/>
            </a:solidFill>
            <a:ln>
              <a:solidFill>
                <a:schemeClr val="tx1">
                  <a:lumMod val="75000"/>
                  <a:lumOff val="25000"/>
                </a:schemeClr>
              </a:solidFill>
            </a:ln>
            <a:effectLst/>
          </c:spPr>
          <c:cat>
            <c:strRef>
              <c:f>'export (3)'!$B$5:$F$5</c:f>
              <c:strCache>
                <c:ptCount val="5"/>
                <c:pt idx="0">
                  <c:v>1939 or earlier</c:v>
                </c:pt>
                <c:pt idx="1">
                  <c:v>1940-1959</c:v>
                </c:pt>
                <c:pt idx="2">
                  <c:v>1960-1979</c:v>
                </c:pt>
                <c:pt idx="3">
                  <c:v>1980-1999</c:v>
                </c:pt>
                <c:pt idx="4">
                  <c:v>2000 or later</c:v>
                </c:pt>
              </c:strCache>
            </c:strRef>
          </c:cat>
          <c:val>
            <c:numRef>
              <c:f>'export (3)'!$B$9:$F$9</c:f>
              <c:numCache>
                <c:formatCode>#,##0</c:formatCode>
                <c:ptCount val="5"/>
                <c:pt idx="0">
                  <c:v>700138</c:v>
                </c:pt>
                <c:pt idx="1">
                  <c:v>549091</c:v>
                </c:pt>
                <c:pt idx="2">
                  <c:v>1815591</c:v>
                </c:pt>
                <c:pt idx="3">
                  <c:v>2001646</c:v>
                </c:pt>
                <c:pt idx="4">
                  <c:v>1405931</c:v>
                </c:pt>
              </c:numCache>
            </c:numRef>
          </c:val>
          <c:extLst>
            <c:ext xmlns:c16="http://schemas.microsoft.com/office/drawing/2014/chart" uri="{C3380CC4-5D6E-409C-BE32-E72D297353CC}">
              <c16:uniqueId val="{00000003-F328-4F50-91E4-CE443681E6BF}"/>
            </c:ext>
          </c:extLst>
        </c:ser>
        <c:ser>
          <c:idx val="4"/>
          <c:order val="4"/>
          <c:tx>
            <c:strRef>
              <c:f>'export (3)'!$A$10</c:f>
              <c:strCache>
                <c:ptCount val="1"/>
                <c:pt idx="0">
                  <c:v>10-19 Apartments</c:v>
                </c:pt>
              </c:strCache>
            </c:strRef>
          </c:tx>
          <c:spPr>
            <a:solidFill>
              <a:schemeClr val="accent4">
                <a:lumMod val="20000"/>
                <a:lumOff val="80000"/>
              </a:schemeClr>
            </a:solidFill>
            <a:ln>
              <a:noFill/>
            </a:ln>
            <a:effectLst/>
          </c:spPr>
          <c:cat>
            <c:strRef>
              <c:f>'export (3)'!$B$5:$F$5</c:f>
              <c:strCache>
                <c:ptCount val="5"/>
                <c:pt idx="0">
                  <c:v>1939 or earlier</c:v>
                </c:pt>
                <c:pt idx="1">
                  <c:v>1940-1959</c:v>
                </c:pt>
                <c:pt idx="2">
                  <c:v>1960-1979</c:v>
                </c:pt>
                <c:pt idx="3">
                  <c:v>1980-1999</c:v>
                </c:pt>
                <c:pt idx="4">
                  <c:v>2000 or later</c:v>
                </c:pt>
              </c:strCache>
            </c:strRef>
          </c:cat>
          <c:val>
            <c:numRef>
              <c:f>'export (3)'!$B$10:$F$10</c:f>
              <c:numCache>
                <c:formatCode>#,##0</c:formatCode>
                <c:ptCount val="5"/>
                <c:pt idx="0">
                  <c:v>448430</c:v>
                </c:pt>
                <c:pt idx="1">
                  <c:v>469522</c:v>
                </c:pt>
                <c:pt idx="2">
                  <c:v>1655834</c:v>
                </c:pt>
                <c:pt idx="3">
                  <c:v>1836773</c:v>
                </c:pt>
                <c:pt idx="4">
                  <c:v>1685744</c:v>
                </c:pt>
              </c:numCache>
            </c:numRef>
          </c:val>
          <c:extLst>
            <c:ext xmlns:c16="http://schemas.microsoft.com/office/drawing/2014/chart" uri="{C3380CC4-5D6E-409C-BE32-E72D297353CC}">
              <c16:uniqueId val="{00000004-F328-4F50-91E4-CE443681E6BF}"/>
            </c:ext>
          </c:extLst>
        </c:ser>
        <c:ser>
          <c:idx val="5"/>
          <c:order val="5"/>
          <c:tx>
            <c:strRef>
              <c:f>'export (3)'!$A$11</c:f>
              <c:strCache>
                <c:ptCount val="1"/>
                <c:pt idx="0">
                  <c:v>20-49 Apartments</c:v>
                </c:pt>
              </c:strCache>
            </c:strRef>
          </c:tx>
          <c:spPr>
            <a:solidFill>
              <a:schemeClr val="accent5">
                <a:lumMod val="20000"/>
                <a:lumOff val="80000"/>
              </a:schemeClr>
            </a:solidFill>
            <a:ln w="25400">
              <a:noFill/>
            </a:ln>
            <a:effectLst/>
          </c:spPr>
          <c:cat>
            <c:strRef>
              <c:f>'export (3)'!$B$5:$F$5</c:f>
              <c:strCache>
                <c:ptCount val="5"/>
                <c:pt idx="0">
                  <c:v>1939 or earlier</c:v>
                </c:pt>
                <c:pt idx="1">
                  <c:v>1940-1959</c:v>
                </c:pt>
                <c:pt idx="2">
                  <c:v>1960-1979</c:v>
                </c:pt>
                <c:pt idx="3">
                  <c:v>1980-1999</c:v>
                </c:pt>
                <c:pt idx="4">
                  <c:v>2000 or later</c:v>
                </c:pt>
              </c:strCache>
            </c:strRef>
          </c:cat>
          <c:val>
            <c:numRef>
              <c:f>'export (3)'!$B$11:$F$11</c:f>
              <c:numCache>
                <c:formatCode>#,##0</c:formatCode>
                <c:ptCount val="5"/>
                <c:pt idx="0">
                  <c:v>641446</c:v>
                </c:pt>
                <c:pt idx="1">
                  <c:v>476601</c:v>
                </c:pt>
                <c:pt idx="2">
                  <c:v>1369498</c:v>
                </c:pt>
                <c:pt idx="3">
                  <c:v>1304998</c:v>
                </c:pt>
                <c:pt idx="4">
                  <c:v>1650843</c:v>
                </c:pt>
              </c:numCache>
            </c:numRef>
          </c:val>
          <c:extLst>
            <c:ext xmlns:c16="http://schemas.microsoft.com/office/drawing/2014/chart" uri="{C3380CC4-5D6E-409C-BE32-E72D297353CC}">
              <c16:uniqueId val="{00000005-F328-4F50-91E4-CE443681E6BF}"/>
            </c:ext>
          </c:extLst>
        </c:ser>
        <c:ser>
          <c:idx val="6"/>
          <c:order val="6"/>
          <c:tx>
            <c:strRef>
              <c:f>'export (3)'!$A$12</c:f>
              <c:strCache>
                <c:ptCount val="1"/>
                <c:pt idx="0">
                  <c:v>50 or More Apartments</c:v>
                </c:pt>
              </c:strCache>
            </c:strRef>
          </c:tx>
          <c:spPr>
            <a:solidFill>
              <a:schemeClr val="accent6">
                <a:lumMod val="20000"/>
                <a:lumOff val="80000"/>
              </a:schemeClr>
            </a:solidFill>
            <a:ln w="25400">
              <a:noFill/>
            </a:ln>
            <a:effectLst/>
          </c:spPr>
          <c:cat>
            <c:strRef>
              <c:f>'export (3)'!$B$5:$F$5</c:f>
              <c:strCache>
                <c:ptCount val="5"/>
                <c:pt idx="0">
                  <c:v>1939 or earlier</c:v>
                </c:pt>
                <c:pt idx="1">
                  <c:v>1940-1959</c:v>
                </c:pt>
                <c:pt idx="2">
                  <c:v>1960-1979</c:v>
                </c:pt>
                <c:pt idx="3">
                  <c:v>1980-1999</c:v>
                </c:pt>
                <c:pt idx="4">
                  <c:v>2000 or later</c:v>
                </c:pt>
              </c:strCache>
            </c:strRef>
          </c:cat>
          <c:val>
            <c:numRef>
              <c:f>'export (3)'!$B$12:$F$12</c:f>
              <c:numCache>
                <c:formatCode>#,##0</c:formatCode>
                <c:ptCount val="5"/>
                <c:pt idx="0">
                  <c:v>795405</c:v>
                </c:pt>
                <c:pt idx="1">
                  <c:v>694377</c:v>
                </c:pt>
                <c:pt idx="2">
                  <c:v>2313951</c:v>
                </c:pt>
                <c:pt idx="3">
                  <c:v>1903425</c:v>
                </c:pt>
                <c:pt idx="4">
                  <c:v>3734044</c:v>
                </c:pt>
              </c:numCache>
            </c:numRef>
          </c:val>
          <c:extLst>
            <c:ext xmlns:c16="http://schemas.microsoft.com/office/drawing/2014/chart" uri="{C3380CC4-5D6E-409C-BE32-E72D297353CC}">
              <c16:uniqueId val="{00000006-F328-4F50-91E4-CE443681E6BF}"/>
            </c:ext>
          </c:extLst>
        </c:ser>
        <c:dLbls>
          <c:showLegendKey val="0"/>
          <c:showVal val="0"/>
          <c:showCatName val="0"/>
          <c:showSerName val="0"/>
          <c:showPercent val="0"/>
          <c:showBubbleSize val="0"/>
        </c:dLbls>
        <c:axId val="768896959"/>
        <c:axId val="773809951"/>
      </c:areaChart>
      <c:catAx>
        <c:axId val="76889695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0" spcFirstLastPara="1" vertOverflow="ellipsis" wrap="square" anchor="b" anchorCtr="0"/>
          <a:lstStyle/>
          <a:p>
            <a:pPr>
              <a:defRPr sz="1050" b="0" i="0" u="none" strike="noStrike" kern="1200" baseline="0">
                <a:solidFill>
                  <a:schemeClr val="tx1">
                    <a:lumMod val="65000"/>
                    <a:lumOff val="35000"/>
                  </a:schemeClr>
                </a:solidFill>
                <a:latin typeface="+mn-lt"/>
                <a:ea typeface="+mn-ea"/>
                <a:cs typeface="+mn-cs"/>
              </a:defRPr>
            </a:pPr>
            <a:endParaRPr lang="en-US"/>
          </a:p>
        </c:txPr>
        <c:crossAx val="773809951"/>
        <c:crosses val="autoZero"/>
        <c:auto val="1"/>
        <c:lblAlgn val="ctr"/>
        <c:lblOffset val="100"/>
        <c:noMultiLvlLbl val="0"/>
      </c:catAx>
      <c:valAx>
        <c:axId val="773809951"/>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r>
                  <a:rPr lang="en-US" sz="1100"/>
                  <a:t>Share of existing housing stock</a:t>
                </a:r>
              </a:p>
            </c:rich>
          </c:tx>
          <c:overlay val="0"/>
          <c:spPr>
            <a:noFill/>
            <a:ln>
              <a:noFill/>
            </a:ln>
            <a:effectLst/>
          </c:spPr>
          <c:txPr>
            <a:bodyPr rot="-54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768896959"/>
        <c:crosses val="autoZero"/>
        <c:crossBetween val="midCat"/>
      </c:valAx>
      <c:spPr>
        <a:noFill/>
        <a:ln>
          <a:noFill/>
        </a:ln>
        <a:effectLst/>
      </c:spPr>
    </c:plotArea>
    <c:legend>
      <c:legendPos val="r"/>
      <c:layout>
        <c:manualLayout>
          <c:xMode val="edge"/>
          <c:yMode val="edge"/>
          <c:x val="0.76814615212603421"/>
          <c:y val="0.28475043744531936"/>
          <c:w val="0.20191188552454015"/>
          <c:h val="0.59535348201819538"/>
        </c:manualLayout>
      </c:layout>
      <c:overlay val="0"/>
      <c:spPr>
        <a:noFill/>
        <a:ln>
          <a:noFill/>
        </a:ln>
        <a:effectLst/>
      </c:spPr>
      <c:txPr>
        <a:bodyPr rot="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n-US"/>
        </a:p>
      </c:txPr>
    </c:legend>
    <c:plotVisOnly val="1"/>
    <c:dispBlanksAs val="zero"/>
    <c:showDLblsOverMax val="0"/>
  </c:chart>
  <c:spPr>
    <a:noFill/>
    <a:ln>
      <a:noFill/>
    </a:ln>
    <a:effectLst/>
  </c:spPr>
  <c:txPr>
    <a:bodyPr/>
    <a:lstStyle/>
    <a:p>
      <a:pPr>
        <a:defRPr/>
      </a:pPr>
      <a:endParaRPr lang="en-US"/>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Average Household</a:t>
            </a:r>
            <a:r>
              <a:rPr lang="en-US" baseline="0"/>
              <a:t> Income by Units in Structure, California (2022)</a:t>
            </a:r>
            <a:endParaRPr lang="en-US"/>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'export (2)'!$B$8</c:f>
              <c:strCache>
                <c:ptCount val="1"/>
                <c:pt idx="0">
                  <c:v>Average household income</c:v>
                </c:pt>
              </c:strCache>
            </c:strRef>
          </c:tx>
          <c:spPr>
            <a:solidFill>
              <a:schemeClr val="accent1">
                <a:lumMod val="60000"/>
                <a:lumOff val="40000"/>
              </a:schemeClr>
            </a:solidFill>
            <a:ln>
              <a:solidFill>
                <a:schemeClr val="accent1">
                  <a:lumMod val="75000"/>
                </a:schemeClr>
              </a:solidFill>
            </a:ln>
            <a:effectLst/>
          </c:spPr>
          <c:invertIfNegative val="0"/>
          <c:cat>
            <c:strRef>
              <c:f>'export (2)'!$A$9:$A$16</c:f>
              <c:strCache>
                <c:ptCount val="8"/>
                <c:pt idx="0">
                  <c:v>One-family house detached</c:v>
                </c:pt>
                <c:pt idx="1">
                  <c:v>One-family house attached</c:v>
                </c:pt>
                <c:pt idx="2">
                  <c:v>2 Apartments</c:v>
                </c:pt>
                <c:pt idx="3">
                  <c:v>3-4 Apartments</c:v>
                </c:pt>
                <c:pt idx="4">
                  <c:v>5-9 Apartments</c:v>
                </c:pt>
                <c:pt idx="5">
                  <c:v>10-19 Apartments</c:v>
                </c:pt>
                <c:pt idx="6">
                  <c:v>20-49 Apartments</c:v>
                </c:pt>
                <c:pt idx="7">
                  <c:v>50 or More Apartments</c:v>
                </c:pt>
              </c:strCache>
            </c:strRef>
          </c:cat>
          <c:val>
            <c:numRef>
              <c:f>'export (2)'!$B$9:$B$16</c:f>
              <c:numCache>
                <c:formatCode>"$"#,##0</c:formatCode>
                <c:ptCount val="8"/>
                <c:pt idx="0">
                  <c:v>151852</c:v>
                </c:pt>
                <c:pt idx="1">
                  <c:v>130433</c:v>
                </c:pt>
                <c:pt idx="2">
                  <c:v>108836</c:v>
                </c:pt>
                <c:pt idx="3">
                  <c:v>86791</c:v>
                </c:pt>
                <c:pt idx="4">
                  <c:v>86478</c:v>
                </c:pt>
                <c:pt idx="5">
                  <c:v>86025</c:v>
                </c:pt>
                <c:pt idx="6">
                  <c:v>86297</c:v>
                </c:pt>
                <c:pt idx="7">
                  <c:v>94647</c:v>
                </c:pt>
              </c:numCache>
            </c:numRef>
          </c:val>
          <c:extLst>
            <c:ext xmlns:c16="http://schemas.microsoft.com/office/drawing/2014/chart" uri="{C3380CC4-5D6E-409C-BE32-E72D297353CC}">
              <c16:uniqueId val="{00000000-FC20-46CF-ACAF-ACFEA8834A37}"/>
            </c:ext>
          </c:extLst>
        </c:ser>
        <c:dLbls>
          <c:showLegendKey val="0"/>
          <c:showVal val="0"/>
          <c:showCatName val="0"/>
          <c:showSerName val="0"/>
          <c:showPercent val="0"/>
          <c:showBubbleSize val="0"/>
        </c:dLbls>
        <c:gapWidth val="75"/>
        <c:axId val="601453855"/>
        <c:axId val="604384799"/>
      </c:barChart>
      <c:catAx>
        <c:axId val="60145385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n-US"/>
          </a:p>
        </c:txPr>
        <c:crossAx val="604384799"/>
        <c:crosses val="autoZero"/>
        <c:auto val="1"/>
        <c:lblAlgn val="ctr"/>
        <c:lblOffset val="100"/>
        <c:noMultiLvlLbl val="0"/>
      </c:catAx>
      <c:valAx>
        <c:axId val="604384799"/>
        <c:scaling>
          <c:orientation val="minMax"/>
        </c:scaling>
        <c:delete val="0"/>
        <c:axPos val="l"/>
        <c:majorGridlines>
          <c:spPr>
            <a:ln w="9525" cap="flat" cmpd="sng" algn="ctr">
              <a:solidFill>
                <a:schemeClr val="tx1">
                  <a:lumMod val="15000"/>
                  <a:lumOff val="85000"/>
                </a:schemeClr>
              </a:solidFill>
              <a:round/>
            </a:ln>
            <a:effectLst/>
          </c:spPr>
        </c:majorGridlines>
        <c:numFmt formatCode="&quot;$&quot;#,##0" sourceLinked="1"/>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601453855"/>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
        <p:cNvGrpSpPr/>
        <p:nvPr/>
      </p:nvGrpSpPr>
      <p:grpSpPr>
        <a:xfrm>
          <a:off x="0" y="0"/>
          <a:ext cx="0" cy="0"/>
          <a:chOff x="0" y="0"/>
          <a:chExt cx="0" cy="0"/>
        </a:xfrm>
      </p:grpSpPr>
      <p:sp>
        <p:nvSpPr>
          <p:cNvPr id="78" name="Google Shape;78;g794b2e93c1_2_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 name="Google Shape;79;g794b2e93c1_2_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g24f40aec749_0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3" name="Google Shape;163;g24f40aec749_0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456257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g24f40aec749_0_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 name="Google Shape;86;g24f40aec749_0_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rPr>
              <a:t>Note that a lot of what’s happening in California is not necessarily because we’re so great, but because we’ve let things get so bad that we’ve finally been left with no choice but to act</a:t>
            </a:r>
            <a:endParaRPr/>
          </a:p>
        </p:txBody>
      </p:sp>
    </p:spTree>
    <p:extLst>
      <p:ext uri="{BB962C8B-B14F-4D97-AF65-F5344CB8AC3E}">
        <p14:creationId xmlns:p14="http://schemas.microsoft.com/office/powerpoint/2010/main" val="19843363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g24f40aec3f4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 name="Google Shape;100;g24f40aec3f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Marrying supply policy with stability policy</a:t>
            </a:r>
            <a:endParaRPr dirty="0"/>
          </a:p>
        </p:txBody>
      </p:sp>
    </p:spTree>
    <p:extLst>
      <p:ext uri="{BB962C8B-B14F-4D97-AF65-F5344CB8AC3E}">
        <p14:creationId xmlns:p14="http://schemas.microsoft.com/office/powerpoint/2010/main" val="29214812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g24f40aec3f4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 name="Google Shape;100;g24f40aec3f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g24f40aec3f4_0_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 name="Google Shape;123;g24f40aec3f4_0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We saw something similar happen in Washington state, where in 2015 in Seattle a diverse stakeholder group put together 65 recommendations to grow the housing supply, improve household stability, and increase revenues for low-income housing, and that stakeholder group became the seeds of a grassroots coalition that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g24f40aec749_0_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 name="Google Shape;86;g24f40aec749_0_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rPr>
              <a:t>Note that a lot of what’s happening in California is not necessarily because we’re so great, but because we’ve let things get so bad that we’ve finally been left with no choice but to act</a:t>
            </a:r>
            <a:endParaRPr/>
          </a:p>
        </p:txBody>
      </p:sp>
    </p:spTree>
    <p:extLst>
      <p:ext uri="{BB962C8B-B14F-4D97-AF65-F5344CB8AC3E}">
        <p14:creationId xmlns:p14="http://schemas.microsoft.com/office/powerpoint/2010/main" val="279245791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g24f40aec3f4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 name="Google Shape;100;g24f40aec3f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064043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g24f40aec3f4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 name="Google Shape;100;g24f40aec3f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64% of our housing stock built before 1940 and only 31% of the housing stock built since 2000</a:t>
            </a:r>
            <a:endParaRPr dirty="0"/>
          </a:p>
        </p:txBody>
      </p:sp>
    </p:spTree>
    <p:extLst>
      <p:ext uri="{BB962C8B-B14F-4D97-AF65-F5344CB8AC3E}">
        <p14:creationId xmlns:p14="http://schemas.microsoft.com/office/powerpoint/2010/main" val="249316189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g24f40aec3f4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 name="Google Shape;100;g24f40aec3f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4973391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g24f40aec3f4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 name="Google Shape;100;g24f40aec3f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889269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g24f40aec749_0_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 name="Google Shape;86;g24f40aec749_0_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rPr>
              <a:t>Note that a lot of what’s happening in California is not necessarily because we’re so great, but because we’ve let things get so bad that we’ve finally been left with no choice but to act</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g24f40aec749_0_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 name="Google Shape;86;g24f40aec749_0_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rPr>
              <a:t>Note that a lot of what’s happening in California is not necessarily because we’re so great, but because we’ve let things get so bad that we’ve finally been left with no choice but to act</a:t>
            </a:r>
            <a:endParaRPr/>
          </a:p>
        </p:txBody>
      </p:sp>
    </p:spTree>
    <p:extLst>
      <p:ext uri="{BB962C8B-B14F-4D97-AF65-F5344CB8AC3E}">
        <p14:creationId xmlns:p14="http://schemas.microsoft.com/office/powerpoint/2010/main" val="17705574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g24f40aec3f4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 name="Google Shape;100;g24f40aec3f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8606384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g24f40aec3f4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 name="Google Shape;100;g24f40aec3f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7986566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g24f40aec3f4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 name="Google Shape;100;g24f40aec3f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6922358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g24f40aec3f4_0_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 name="Google Shape;123;g24f40aec3f4_0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We saw something similar happen in Washington state, where in 2015 in Seattle a diverse stakeholder group put together 65 recommendations to grow the housing supply, improve household stability, and increase revenues for low-income housing, and that stakeholder group became the seeds of a grassroots coalition that </a:t>
            </a:r>
            <a:endParaRPr/>
          </a:p>
        </p:txBody>
      </p:sp>
    </p:spTree>
    <p:extLst>
      <p:ext uri="{BB962C8B-B14F-4D97-AF65-F5344CB8AC3E}">
        <p14:creationId xmlns:p14="http://schemas.microsoft.com/office/powerpoint/2010/main" val="290755361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g24f40aec3f4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 name="Google Shape;100;g24f40aec3f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2790731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g24f40aec3f4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 name="Google Shape;100;g24f40aec3f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6103551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g24f40aec3f4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 name="Google Shape;100;g24f40aec3f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7677644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g24f40aec749_0_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 name="Google Shape;86;g24f40aec749_0_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24516456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g24f40aec749_0_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 name="Google Shape;86;g24f40aec749_0_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926559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88940647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
        <p:cNvGrpSpPr/>
        <p:nvPr/>
      </p:nvGrpSpPr>
      <p:grpSpPr>
        <a:xfrm>
          <a:off x="0" y="0"/>
          <a:ext cx="0" cy="0"/>
          <a:chOff x="0" y="0"/>
          <a:chExt cx="0" cy="0"/>
        </a:xfrm>
      </p:grpSpPr>
      <p:sp>
        <p:nvSpPr>
          <p:cNvPr id="266" name="Google Shape;266;g24f40aec749_0_1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7" name="Google Shape;267;g24f40aec749_0_1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
        <p:cNvGrpSpPr/>
        <p:nvPr/>
      </p:nvGrpSpPr>
      <p:grpSpPr>
        <a:xfrm>
          <a:off x="0" y="0"/>
          <a:ext cx="0" cy="0"/>
          <a:chOff x="0" y="0"/>
          <a:chExt cx="0" cy="0"/>
        </a:xfrm>
      </p:grpSpPr>
      <p:sp>
        <p:nvSpPr>
          <p:cNvPr id="275" name="Google Shape;275;g794b2e93c1_0_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6" name="Google Shape;276;g794b2e93c1_0_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g24f40aec3f4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 name="Google Shape;100;g24f40aec3f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7788610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g24f40aec3f4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 name="Google Shape;100;g24f40aec3f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3460015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g24f40aec3f4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 name="Google Shape;100;g24f40aec3f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0328790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g24f40aec3f4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 name="Google Shape;100;g24f40aec3f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7383445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g24f40aec3f4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 name="Google Shape;100;g24f40aec3f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697359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Rising prices are a problem not only in the places where they’re rising fastest, but for more affordable places too</a:t>
            </a:r>
          </a:p>
          <a:p>
            <a:r>
              <a:rPr lang="en-US" dirty="0"/>
              <a:t>Expensive places end up exporting people to more affordable places, spreading the problem</a:t>
            </a:r>
          </a:p>
        </p:txBody>
      </p:sp>
    </p:spTree>
    <p:extLst>
      <p:ext uri="{BB962C8B-B14F-4D97-AF65-F5344CB8AC3E}">
        <p14:creationId xmlns:p14="http://schemas.microsoft.com/office/powerpoint/2010/main" val="15022076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Important in part because of how many good jobs and how much less environmental impact coastal cities and states have</a:t>
            </a:r>
          </a:p>
          <a:p>
            <a:endParaRPr lang="en-US" dirty="0"/>
          </a:p>
          <a:p>
            <a:r>
              <a:rPr lang="en-US" dirty="0"/>
              <a:t>20 cities with highest ratio of median home </a:t>
            </a:r>
            <a:r>
              <a:rPr lang="en-US" dirty="0" err="1"/>
              <a:t>valuae</a:t>
            </a:r>
            <a:r>
              <a:rPr lang="en-US" dirty="0"/>
              <a:t> to median household income had average median household income of $64k in 2015</a:t>
            </a:r>
          </a:p>
          <a:p>
            <a:r>
              <a:rPr lang="en-US" dirty="0"/>
              <a:t>That increased by 46% by 2022</a:t>
            </a:r>
          </a:p>
          <a:p>
            <a:r>
              <a:rPr lang="en-US" dirty="0"/>
              <a:t>Next 20 cities by ratio score had average median household income of $54k, which went up by 43% by 2022</a:t>
            </a:r>
          </a:p>
          <a:p>
            <a:r>
              <a:rPr lang="en-US" dirty="0"/>
              <a:t>By cities 61 through 80 you had an average income of $51k in 2015 that increased by only 33% by 2022</a:t>
            </a:r>
          </a:p>
          <a:p>
            <a:r>
              <a:rPr lang="en-US" dirty="0"/>
              <a:t>A widening gap </a:t>
            </a:r>
          </a:p>
        </p:txBody>
      </p:sp>
    </p:spTree>
    <p:extLst>
      <p:ext uri="{BB962C8B-B14F-4D97-AF65-F5344CB8AC3E}">
        <p14:creationId xmlns:p14="http://schemas.microsoft.com/office/powerpoint/2010/main" val="28107088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g24f40aec749_0_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 name="Google Shape;86;g24f40aec749_0_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rPr>
              <a:t>Note that a lot of what’s happening in California is not necessarily because we’re so great, but because we’ve let things get so bad that we’ve finally been left with no choice but to act</a:t>
            </a:r>
            <a:endParaRPr/>
          </a:p>
        </p:txBody>
      </p:sp>
    </p:spTree>
    <p:extLst>
      <p:ext uri="{BB962C8B-B14F-4D97-AF65-F5344CB8AC3E}">
        <p14:creationId xmlns:p14="http://schemas.microsoft.com/office/powerpoint/2010/main" val="1080314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g24f40aec749_0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3" name="Google Shape;163;g24f40aec749_0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g24f40aec749_0_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4" name="Google Shape;154;g24f40aec749_0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g24f40aec749_0_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1" name="Google Shape;171;g24f40aec749_0_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rgbClr val="21AFA8"/>
        </a:solidFill>
        <a:effectLst/>
      </p:bgPr>
    </p:bg>
    <p:spTree>
      <p:nvGrpSpPr>
        <p:cNvPr id="1" name="Shape 10"/>
        <p:cNvGrpSpPr/>
        <p:nvPr/>
      </p:nvGrpSpPr>
      <p:grpSpPr>
        <a:xfrm>
          <a:off x="0" y="0"/>
          <a:ext cx="0" cy="0"/>
          <a:chOff x="0" y="0"/>
          <a:chExt cx="0" cy="0"/>
        </a:xfrm>
      </p:grpSpPr>
      <p:sp>
        <p:nvSpPr>
          <p:cNvPr id="11" name="Google Shape;11;p2"/>
          <p:cNvSpPr txBox="1">
            <a:spLocks noGrp="1"/>
          </p:cNvSpPr>
          <p:nvPr>
            <p:ph type="ctrTitle"/>
          </p:nvPr>
        </p:nvSpPr>
        <p:spPr>
          <a:xfrm>
            <a:off x="311708" y="1130675"/>
            <a:ext cx="8520600" cy="2052600"/>
          </a:xfrm>
          <a:prstGeom prst="rect">
            <a:avLst/>
          </a:prstGeom>
        </p:spPr>
        <p:txBody>
          <a:bodyPr spcFirstLastPara="1" wrap="square" lIns="91425" tIns="91425" rIns="91425" bIns="91425" anchor="b" anchorCtr="0">
            <a:noAutofit/>
          </a:bodyPr>
          <a:lstStyle>
            <a:lvl1pPr lvl="0">
              <a:spcBef>
                <a:spcPts val="0"/>
              </a:spcBef>
              <a:spcAft>
                <a:spcPts val="0"/>
              </a:spcAft>
              <a:buClr>
                <a:schemeClr val="lt1"/>
              </a:buClr>
              <a:buSzPts val="5200"/>
              <a:buNone/>
              <a:defRPr sz="5200" b="1">
                <a:solidFill>
                  <a:schemeClr val="lt1"/>
                </a:solidFill>
              </a:defRPr>
            </a:lvl1pPr>
            <a:lvl2pPr lvl="1">
              <a:spcBef>
                <a:spcPts val="0"/>
              </a:spcBef>
              <a:spcAft>
                <a:spcPts val="0"/>
              </a:spcAft>
              <a:buSzPts val="5200"/>
              <a:buFont typeface="Montserrat SemiBold"/>
              <a:buNone/>
              <a:defRPr sz="5200">
                <a:latin typeface="Montserrat SemiBold"/>
                <a:ea typeface="Montserrat SemiBold"/>
                <a:cs typeface="Montserrat SemiBold"/>
                <a:sym typeface="Montserrat SemiBold"/>
              </a:defRPr>
            </a:lvl2pPr>
            <a:lvl3pPr lvl="2">
              <a:spcBef>
                <a:spcPts val="0"/>
              </a:spcBef>
              <a:spcAft>
                <a:spcPts val="0"/>
              </a:spcAft>
              <a:buSzPts val="5200"/>
              <a:buFont typeface="Montserrat SemiBold"/>
              <a:buNone/>
              <a:defRPr sz="5200">
                <a:latin typeface="Montserrat SemiBold"/>
                <a:ea typeface="Montserrat SemiBold"/>
                <a:cs typeface="Montserrat SemiBold"/>
                <a:sym typeface="Montserrat SemiBold"/>
              </a:defRPr>
            </a:lvl3pPr>
            <a:lvl4pPr lvl="3">
              <a:spcBef>
                <a:spcPts val="0"/>
              </a:spcBef>
              <a:spcAft>
                <a:spcPts val="0"/>
              </a:spcAft>
              <a:buSzPts val="5200"/>
              <a:buFont typeface="Montserrat SemiBold"/>
              <a:buNone/>
              <a:defRPr sz="5200">
                <a:latin typeface="Montserrat SemiBold"/>
                <a:ea typeface="Montserrat SemiBold"/>
                <a:cs typeface="Montserrat SemiBold"/>
                <a:sym typeface="Montserrat SemiBold"/>
              </a:defRPr>
            </a:lvl4pPr>
            <a:lvl5pPr lvl="4">
              <a:spcBef>
                <a:spcPts val="0"/>
              </a:spcBef>
              <a:spcAft>
                <a:spcPts val="0"/>
              </a:spcAft>
              <a:buSzPts val="5200"/>
              <a:buFont typeface="Montserrat SemiBold"/>
              <a:buNone/>
              <a:defRPr sz="5200">
                <a:latin typeface="Montserrat SemiBold"/>
                <a:ea typeface="Montserrat SemiBold"/>
                <a:cs typeface="Montserrat SemiBold"/>
                <a:sym typeface="Montserrat SemiBold"/>
              </a:defRPr>
            </a:lvl5pPr>
            <a:lvl6pPr lvl="5">
              <a:spcBef>
                <a:spcPts val="0"/>
              </a:spcBef>
              <a:spcAft>
                <a:spcPts val="0"/>
              </a:spcAft>
              <a:buSzPts val="5200"/>
              <a:buFont typeface="Montserrat SemiBold"/>
              <a:buNone/>
              <a:defRPr sz="5200">
                <a:latin typeface="Montserrat SemiBold"/>
                <a:ea typeface="Montserrat SemiBold"/>
                <a:cs typeface="Montserrat SemiBold"/>
                <a:sym typeface="Montserrat SemiBold"/>
              </a:defRPr>
            </a:lvl6pPr>
            <a:lvl7pPr lvl="6">
              <a:spcBef>
                <a:spcPts val="0"/>
              </a:spcBef>
              <a:spcAft>
                <a:spcPts val="0"/>
              </a:spcAft>
              <a:buSzPts val="5200"/>
              <a:buFont typeface="Montserrat SemiBold"/>
              <a:buNone/>
              <a:defRPr sz="5200">
                <a:latin typeface="Montserrat SemiBold"/>
                <a:ea typeface="Montserrat SemiBold"/>
                <a:cs typeface="Montserrat SemiBold"/>
                <a:sym typeface="Montserrat SemiBold"/>
              </a:defRPr>
            </a:lvl7pPr>
            <a:lvl8pPr lvl="7">
              <a:spcBef>
                <a:spcPts val="0"/>
              </a:spcBef>
              <a:spcAft>
                <a:spcPts val="0"/>
              </a:spcAft>
              <a:buSzPts val="5200"/>
              <a:buFont typeface="Montserrat SemiBold"/>
              <a:buNone/>
              <a:defRPr sz="5200">
                <a:latin typeface="Montserrat SemiBold"/>
                <a:ea typeface="Montserrat SemiBold"/>
                <a:cs typeface="Montserrat SemiBold"/>
                <a:sym typeface="Montserrat SemiBold"/>
              </a:defRPr>
            </a:lvl8pPr>
            <a:lvl9pPr lvl="8">
              <a:spcBef>
                <a:spcPts val="0"/>
              </a:spcBef>
              <a:spcAft>
                <a:spcPts val="0"/>
              </a:spcAft>
              <a:buSzPts val="5200"/>
              <a:buFont typeface="Montserrat SemiBold"/>
              <a:buNone/>
              <a:defRPr sz="5200">
                <a:latin typeface="Montserrat SemiBold"/>
                <a:ea typeface="Montserrat SemiBold"/>
                <a:cs typeface="Montserrat SemiBold"/>
                <a:sym typeface="Montserrat SemiBold"/>
              </a:defRPr>
            </a:lvl9pPr>
          </a:lstStyle>
          <a:p>
            <a:endParaRPr/>
          </a:p>
        </p:txBody>
      </p:sp>
      <p:sp>
        <p:nvSpPr>
          <p:cNvPr id="12" name="Google Shape;12;p2"/>
          <p:cNvSpPr txBox="1">
            <a:spLocks noGrp="1"/>
          </p:cNvSpPr>
          <p:nvPr>
            <p:ph type="subTitle" idx="1"/>
          </p:nvPr>
        </p:nvSpPr>
        <p:spPr>
          <a:xfrm>
            <a:off x="311700" y="3220225"/>
            <a:ext cx="8520600" cy="7926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Clr>
                <a:srgbClr val="293D44"/>
              </a:buClr>
              <a:buSzPts val="2800"/>
              <a:buNone/>
              <a:defRPr sz="2800">
                <a:solidFill>
                  <a:srgbClr val="293D44"/>
                </a:solidFill>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3" name="Google Shape;13;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pic>
        <p:nvPicPr>
          <p:cNvPr id="14" name="Google Shape;14;p2"/>
          <p:cNvPicPr preferRelativeResize="0"/>
          <p:nvPr/>
        </p:nvPicPr>
        <p:blipFill>
          <a:blip r:embed="rId2">
            <a:alphaModFix/>
          </a:blip>
          <a:stretch>
            <a:fillRect/>
          </a:stretch>
        </p:blipFill>
        <p:spPr>
          <a:xfrm>
            <a:off x="6212600" y="382500"/>
            <a:ext cx="2619698" cy="444250"/>
          </a:xfrm>
          <a:prstGeom prst="rect">
            <a:avLst/>
          </a:prstGeom>
          <a:noFill/>
          <a:ln>
            <a:noFill/>
          </a:ln>
        </p:spPr>
      </p:pic>
      <p:pic>
        <p:nvPicPr>
          <p:cNvPr id="15" name="Google Shape;15;p2"/>
          <p:cNvPicPr preferRelativeResize="0"/>
          <p:nvPr/>
        </p:nvPicPr>
        <p:blipFill rotWithShape="1">
          <a:blip r:embed="rId3">
            <a:alphaModFix/>
          </a:blip>
          <a:srcRect l="8122"/>
          <a:stretch/>
        </p:blipFill>
        <p:spPr>
          <a:xfrm>
            <a:off x="0" y="457250"/>
            <a:ext cx="1880676" cy="294750"/>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59"/>
        <p:cNvGrpSpPr/>
        <p:nvPr/>
      </p:nvGrpSpPr>
      <p:grpSpPr>
        <a:xfrm>
          <a:off x="0" y="0"/>
          <a:ext cx="0" cy="0"/>
          <a:chOff x="0" y="0"/>
          <a:chExt cx="0" cy="0"/>
        </a:xfrm>
      </p:grpSpPr>
      <p:sp>
        <p:nvSpPr>
          <p:cNvPr id="60" name="Google Shape;60;p11"/>
          <p:cNvSpPr txBox="1">
            <a:spLocks noGrp="1"/>
          </p:cNvSpPr>
          <p:nvPr>
            <p:ph type="body" idx="1"/>
          </p:nvPr>
        </p:nvSpPr>
        <p:spPr>
          <a:xfrm>
            <a:off x="328950" y="4390225"/>
            <a:ext cx="8486100" cy="273000"/>
          </a:xfrm>
          <a:prstGeom prst="rect">
            <a:avLst/>
          </a:prstGeom>
        </p:spPr>
        <p:txBody>
          <a:bodyPr spcFirstLastPara="1" wrap="square" lIns="91425" tIns="91425" rIns="91425" bIns="91425" anchor="ctr" anchorCtr="0">
            <a:noAutofit/>
          </a:bodyPr>
          <a:lstStyle>
            <a:lvl1pPr marL="457200" lvl="0" indent="-228600" algn="ctr">
              <a:lnSpc>
                <a:spcPct val="100000"/>
              </a:lnSpc>
              <a:spcBef>
                <a:spcPts val="0"/>
              </a:spcBef>
              <a:spcAft>
                <a:spcPts val="0"/>
              </a:spcAft>
              <a:buSzPts val="1400"/>
              <a:buNone/>
              <a:defRPr sz="1400" i="1"/>
            </a:lvl1pPr>
          </a:lstStyle>
          <a:p>
            <a:endParaRPr/>
          </a:p>
        </p:txBody>
      </p:sp>
      <p:sp>
        <p:nvSpPr>
          <p:cNvPr id="61" name="Google Shape;61;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62" name="Google Shape;62;p11"/>
          <p:cNvSpPr txBox="1">
            <a:spLocks noGrp="1"/>
          </p:cNvSpPr>
          <p:nvPr>
            <p:ph type="sldNum" idx="2"/>
          </p:nvPr>
        </p:nvSpPr>
        <p:spPr>
          <a:xfrm>
            <a:off x="311675" y="4663225"/>
            <a:ext cx="2603400" cy="393600"/>
          </a:xfrm>
          <a:prstGeom prst="rect">
            <a:avLst/>
          </a:prstGeom>
        </p:spPr>
        <p:txBody>
          <a:bodyPr spcFirstLastPara="1" wrap="square" lIns="91425" tIns="91425" rIns="91425" bIns="91425" anchor="ctr" anchorCtr="0">
            <a:noAutofit/>
          </a:bodyPr>
          <a:lstStyle>
            <a:lvl1pPr lvl="0" rtl="0">
              <a:buNone/>
              <a:defRPr>
                <a:solidFill>
                  <a:srgbClr val="293D44"/>
                </a:solidFill>
                <a:highlight>
                  <a:srgbClr val="FFFFFF"/>
                </a:highlight>
              </a:defRPr>
            </a:lvl1pPr>
            <a:lvl2pPr lvl="1" rtl="0">
              <a:buNone/>
              <a:defRPr>
                <a:solidFill>
                  <a:srgbClr val="293D44"/>
                </a:solidFill>
                <a:highlight>
                  <a:srgbClr val="FFFFFF"/>
                </a:highlight>
              </a:defRPr>
            </a:lvl2pPr>
            <a:lvl3pPr lvl="2" rtl="0">
              <a:buNone/>
              <a:defRPr>
                <a:solidFill>
                  <a:srgbClr val="293D44"/>
                </a:solidFill>
                <a:highlight>
                  <a:srgbClr val="FFFFFF"/>
                </a:highlight>
              </a:defRPr>
            </a:lvl3pPr>
            <a:lvl4pPr lvl="3" rtl="0">
              <a:buNone/>
              <a:defRPr>
                <a:solidFill>
                  <a:srgbClr val="293D44"/>
                </a:solidFill>
                <a:highlight>
                  <a:srgbClr val="FFFFFF"/>
                </a:highlight>
              </a:defRPr>
            </a:lvl4pPr>
            <a:lvl5pPr lvl="4" rtl="0">
              <a:buNone/>
              <a:defRPr>
                <a:solidFill>
                  <a:srgbClr val="293D44"/>
                </a:solidFill>
                <a:highlight>
                  <a:srgbClr val="FFFFFF"/>
                </a:highlight>
              </a:defRPr>
            </a:lvl5pPr>
            <a:lvl6pPr lvl="5" rtl="0">
              <a:buNone/>
              <a:defRPr>
                <a:solidFill>
                  <a:srgbClr val="293D44"/>
                </a:solidFill>
                <a:highlight>
                  <a:srgbClr val="FFFFFF"/>
                </a:highlight>
              </a:defRPr>
            </a:lvl6pPr>
            <a:lvl7pPr lvl="6" rtl="0">
              <a:buNone/>
              <a:defRPr>
                <a:solidFill>
                  <a:srgbClr val="293D44"/>
                </a:solidFill>
                <a:highlight>
                  <a:srgbClr val="FFFFFF"/>
                </a:highlight>
              </a:defRPr>
            </a:lvl7pPr>
            <a:lvl8pPr lvl="7" rtl="0">
              <a:buNone/>
              <a:defRPr>
                <a:solidFill>
                  <a:srgbClr val="293D44"/>
                </a:solidFill>
                <a:highlight>
                  <a:srgbClr val="FFFFFF"/>
                </a:highlight>
              </a:defRPr>
            </a:lvl8pPr>
            <a:lvl9pPr lvl="8" rtl="0">
              <a:buNone/>
              <a:defRPr>
                <a:solidFill>
                  <a:srgbClr val="293D44"/>
                </a:solidFill>
                <a:highlight>
                  <a:srgbClr val="FFFFFF"/>
                </a:highlight>
              </a:defRPr>
            </a:lvl9pPr>
          </a:lstStyle>
          <a:p>
            <a:pPr marL="0" lvl="0" indent="0" algn="l" rtl="0">
              <a:spcBef>
                <a:spcPts val="0"/>
              </a:spcBef>
              <a:spcAft>
                <a:spcPts val="0"/>
              </a:spcAft>
              <a:buNone/>
            </a:pPr>
            <a:r>
              <a:rPr lang="en"/>
              <a:t>Lewis Center for Regional Policy Studies</a:t>
            </a:r>
            <a:endParaRPr sz="100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63"/>
        <p:cNvGrpSpPr/>
        <p:nvPr/>
      </p:nvGrpSpPr>
      <p:grpSpPr>
        <a:xfrm>
          <a:off x="0" y="0"/>
          <a:ext cx="0" cy="0"/>
          <a:chOff x="0" y="0"/>
          <a:chExt cx="0" cy="0"/>
        </a:xfrm>
      </p:grpSpPr>
      <p:sp>
        <p:nvSpPr>
          <p:cNvPr id="64" name="Google Shape;64;p12"/>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a:spcBef>
                <a:spcPts val="0"/>
              </a:spcBef>
              <a:spcAft>
                <a:spcPts val="0"/>
              </a:spcAft>
              <a:buClr>
                <a:srgbClr val="C62C75"/>
              </a:buClr>
              <a:buSzPts val="12000"/>
              <a:buNone/>
              <a:defRPr sz="12000">
                <a:solidFill>
                  <a:srgbClr val="C62C75"/>
                </a:solidFill>
              </a:defRPr>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65" name="Google Shape;65;p12"/>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66" name="Google Shape;66;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67" name="Google Shape;67;p12"/>
          <p:cNvSpPr txBox="1">
            <a:spLocks noGrp="1"/>
          </p:cNvSpPr>
          <p:nvPr>
            <p:ph type="sldNum" idx="2"/>
          </p:nvPr>
        </p:nvSpPr>
        <p:spPr>
          <a:xfrm>
            <a:off x="311675" y="4663225"/>
            <a:ext cx="2603400" cy="393600"/>
          </a:xfrm>
          <a:prstGeom prst="rect">
            <a:avLst/>
          </a:prstGeom>
        </p:spPr>
        <p:txBody>
          <a:bodyPr spcFirstLastPara="1" wrap="square" lIns="91425" tIns="91425" rIns="91425" bIns="91425" anchor="ctr" anchorCtr="0">
            <a:noAutofit/>
          </a:bodyPr>
          <a:lstStyle>
            <a:lvl1pPr lvl="0" rtl="0">
              <a:buNone/>
              <a:defRPr>
                <a:solidFill>
                  <a:srgbClr val="293D44"/>
                </a:solidFill>
                <a:highlight>
                  <a:srgbClr val="FFFFFF"/>
                </a:highlight>
              </a:defRPr>
            </a:lvl1pPr>
            <a:lvl2pPr lvl="1" rtl="0">
              <a:buNone/>
              <a:defRPr>
                <a:solidFill>
                  <a:srgbClr val="293D44"/>
                </a:solidFill>
                <a:highlight>
                  <a:srgbClr val="FFFFFF"/>
                </a:highlight>
              </a:defRPr>
            </a:lvl2pPr>
            <a:lvl3pPr lvl="2" rtl="0">
              <a:buNone/>
              <a:defRPr>
                <a:solidFill>
                  <a:srgbClr val="293D44"/>
                </a:solidFill>
                <a:highlight>
                  <a:srgbClr val="FFFFFF"/>
                </a:highlight>
              </a:defRPr>
            </a:lvl3pPr>
            <a:lvl4pPr lvl="3" rtl="0">
              <a:buNone/>
              <a:defRPr>
                <a:solidFill>
                  <a:srgbClr val="293D44"/>
                </a:solidFill>
                <a:highlight>
                  <a:srgbClr val="FFFFFF"/>
                </a:highlight>
              </a:defRPr>
            </a:lvl4pPr>
            <a:lvl5pPr lvl="4" rtl="0">
              <a:buNone/>
              <a:defRPr>
                <a:solidFill>
                  <a:srgbClr val="293D44"/>
                </a:solidFill>
                <a:highlight>
                  <a:srgbClr val="FFFFFF"/>
                </a:highlight>
              </a:defRPr>
            </a:lvl5pPr>
            <a:lvl6pPr lvl="5" rtl="0">
              <a:buNone/>
              <a:defRPr>
                <a:solidFill>
                  <a:srgbClr val="293D44"/>
                </a:solidFill>
                <a:highlight>
                  <a:srgbClr val="FFFFFF"/>
                </a:highlight>
              </a:defRPr>
            </a:lvl6pPr>
            <a:lvl7pPr lvl="6" rtl="0">
              <a:buNone/>
              <a:defRPr>
                <a:solidFill>
                  <a:srgbClr val="293D44"/>
                </a:solidFill>
                <a:highlight>
                  <a:srgbClr val="FFFFFF"/>
                </a:highlight>
              </a:defRPr>
            </a:lvl7pPr>
            <a:lvl8pPr lvl="7" rtl="0">
              <a:buNone/>
              <a:defRPr>
                <a:solidFill>
                  <a:srgbClr val="293D44"/>
                </a:solidFill>
                <a:highlight>
                  <a:srgbClr val="FFFFFF"/>
                </a:highlight>
              </a:defRPr>
            </a:lvl8pPr>
            <a:lvl9pPr lvl="8" rtl="0">
              <a:buNone/>
              <a:defRPr>
                <a:solidFill>
                  <a:srgbClr val="293D44"/>
                </a:solidFill>
                <a:highlight>
                  <a:srgbClr val="FFFFFF"/>
                </a:highlight>
              </a:defRPr>
            </a:lvl9pPr>
          </a:lstStyle>
          <a:p>
            <a:pPr marL="0" lvl="0" indent="0" algn="l" rtl="0">
              <a:spcBef>
                <a:spcPts val="0"/>
              </a:spcBef>
              <a:spcAft>
                <a:spcPts val="0"/>
              </a:spcAft>
              <a:buNone/>
            </a:pPr>
            <a:r>
              <a:rPr lang="en"/>
              <a:t>Lewis Center for Regional Policy Studies</a:t>
            </a:r>
            <a:endParaRPr sz="100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8"/>
        <p:cNvGrpSpPr/>
        <p:nvPr/>
      </p:nvGrpSpPr>
      <p:grpSpPr>
        <a:xfrm>
          <a:off x="0" y="0"/>
          <a:ext cx="0" cy="0"/>
          <a:chOff x="0" y="0"/>
          <a:chExt cx="0" cy="0"/>
        </a:xfrm>
      </p:grpSpPr>
      <p:sp>
        <p:nvSpPr>
          <p:cNvPr id="69" name="Google Shape;69;p1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70" name="Google Shape;70;p13"/>
          <p:cNvSpPr txBox="1">
            <a:spLocks noGrp="1"/>
          </p:cNvSpPr>
          <p:nvPr>
            <p:ph type="sldNum" idx="2"/>
          </p:nvPr>
        </p:nvSpPr>
        <p:spPr>
          <a:xfrm>
            <a:off x="311675" y="4663225"/>
            <a:ext cx="2603400" cy="393600"/>
          </a:xfrm>
          <a:prstGeom prst="rect">
            <a:avLst/>
          </a:prstGeom>
        </p:spPr>
        <p:txBody>
          <a:bodyPr spcFirstLastPara="1" wrap="square" lIns="91425" tIns="91425" rIns="91425" bIns="91425" anchor="ctr" anchorCtr="0">
            <a:noAutofit/>
          </a:bodyPr>
          <a:lstStyle>
            <a:lvl1pPr lvl="0" rtl="0">
              <a:buNone/>
              <a:defRPr>
                <a:solidFill>
                  <a:srgbClr val="293D44"/>
                </a:solidFill>
                <a:highlight>
                  <a:srgbClr val="FFFFFF"/>
                </a:highlight>
              </a:defRPr>
            </a:lvl1pPr>
            <a:lvl2pPr lvl="1" rtl="0">
              <a:buNone/>
              <a:defRPr>
                <a:solidFill>
                  <a:srgbClr val="293D44"/>
                </a:solidFill>
                <a:highlight>
                  <a:srgbClr val="FFFFFF"/>
                </a:highlight>
              </a:defRPr>
            </a:lvl2pPr>
            <a:lvl3pPr lvl="2" rtl="0">
              <a:buNone/>
              <a:defRPr>
                <a:solidFill>
                  <a:srgbClr val="293D44"/>
                </a:solidFill>
                <a:highlight>
                  <a:srgbClr val="FFFFFF"/>
                </a:highlight>
              </a:defRPr>
            </a:lvl3pPr>
            <a:lvl4pPr lvl="3" rtl="0">
              <a:buNone/>
              <a:defRPr>
                <a:solidFill>
                  <a:srgbClr val="293D44"/>
                </a:solidFill>
                <a:highlight>
                  <a:srgbClr val="FFFFFF"/>
                </a:highlight>
              </a:defRPr>
            </a:lvl4pPr>
            <a:lvl5pPr lvl="4" rtl="0">
              <a:buNone/>
              <a:defRPr>
                <a:solidFill>
                  <a:srgbClr val="293D44"/>
                </a:solidFill>
                <a:highlight>
                  <a:srgbClr val="FFFFFF"/>
                </a:highlight>
              </a:defRPr>
            </a:lvl5pPr>
            <a:lvl6pPr lvl="5" rtl="0">
              <a:buNone/>
              <a:defRPr>
                <a:solidFill>
                  <a:srgbClr val="293D44"/>
                </a:solidFill>
                <a:highlight>
                  <a:srgbClr val="FFFFFF"/>
                </a:highlight>
              </a:defRPr>
            </a:lvl6pPr>
            <a:lvl7pPr lvl="6" rtl="0">
              <a:buNone/>
              <a:defRPr>
                <a:solidFill>
                  <a:srgbClr val="293D44"/>
                </a:solidFill>
                <a:highlight>
                  <a:srgbClr val="FFFFFF"/>
                </a:highlight>
              </a:defRPr>
            </a:lvl7pPr>
            <a:lvl8pPr lvl="7" rtl="0">
              <a:buNone/>
              <a:defRPr>
                <a:solidFill>
                  <a:srgbClr val="293D44"/>
                </a:solidFill>
                <a:highlight>
                  <a:srgbClr val="FFFFFF"/>
                </a:highlight>
              </a:defRPr>
            </a:lvl8pPr>
            <a:lvl9pPr lvl="8" rtl="0">
              <a:buNone/>
              <a:defRPr>
                <a:solidFill>
                  <a:srgbClr val="293D44"/>
                </a:solidFill>
                <a:highlight>
                  <a:srgbClr val="FFFFFF"/>
                </a:highlight>
              </a:defRPr>
            </a:lvl9pPr>
          </a:lstStyle>
          <a:p>
            <a:pPr marL="0" lvl="0" indent="0" algn="l" rtl="0">
              <a:spcBef>
                <a:spcPts val="0"/>
              </a:spcBef>
              <a:spcAft>
                <a:spcPts val="0"/>
              </a:spcAft>
              <a:buNone/>
            </a:pPr>
            <a:r>
              <a:rPr lang="en"/>
              <a:t>Lewis Center for Regional Policy Studies</a:t>
            </a:r>
            <a:endParaRPr sz="100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hank You">
  <p:cSld name="TITLE_1">
    <p:bg>
      <p:bgPr>
        <a:solidFill>
          <a:srgbClr val="262121"/>
        </a:solidFill>
        <a:effectLst/>
      </p:bgPr>
    </p:bg>
    <p:spTree>
      <p:nvGrpSpPr>
        <p:cNvPr id="1" name="Shape 71"/>
        <p:cNvGrpSpPr/>
        <p:nvPr/>
      </p:nvGrpSpPr>
      <p:grpSpPr>
        <a:xfrm>
          <a:off x="0" y="0"/>
          <a:ext cx="0" cy="0"/>
          <a:chOff x="0" y="0"/>
          <a:chExt cx="0" cy="0"/>
        </a:xfrm>
      </p:grpSpPr>
      <p:sp>
        <p:nvSpPr>
          <p:cNvPr id="72" name="Google Shape;72;p14"/>
          <p:cNvSpPr txBox="1">
            <a:spLocks noGrp="1"/>
          </p:cNvSpPr>
          <p:nvPr>
            <p:ph type="ctrTitle"/>
          </p:nvPr>
        </p:nvSpPr>
        <p:spPr>
          <a:xfrm>
            <a:off x="311708" y="1130675"/>
            <a:ext cx="8520600" cy="20526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lt1"/>
              </a:buClr>
              <a:buSzPts val="5200"/>
              <a:buNone/>
              <a:defRPr sz="5200" b="1">
                <a:solidFill>
                  <a:schemeClr val="lt1"/>
                </a:solidFill>
              </a:defRPr>
            </a:lvl1pPr>
            <a:lvl2pPr lvl="1" rtl="0">
              <a:spcBef>
                <a:spcPts val="0"/>
              </a:spcBef>
              <a:spcAft>
                <a:spcPts val="0"/>
              </a:spcAft>
              <a:buSzPts val="5200"/>
              <a:buFont typeface="Montserrat SemiBold"/>
              <a:buNone/>
              <a:defRPr sz="5200">
                <a:latin typeface="Montserrat SemiBold"/>
                <a:ea typeface="Montserrat SemiBold"/>
                <a:cs typeface="Montserrat SemiBold"/>
                <a:sym typeface="Montserrat SemiBold"/>
              </a:defRPr>
            </a:lvl2pPr>
            <a:lvl3pPr lvl="2" rtl="0">
              <a:spcBef>
                <a:spcPts val="0"/>
              </a:spcBef>
              <a:spcAft>
                <a:spcPts val="0"/>
              </a:spcAft>
              <a:buSzPts val="5200"/>
              <a:buFont typeface="Montserrat SemiBold"/>
              <a:buNone/>
              <a:defRPr sz="5200">
                <a:latin typeface="Montserrat SemiBold"/>
                <a:ea typeface="Montserrat SemiBold"/>
                <a:cs typeface="Montserrat SemiBold"/>
                <a:sym typeface="Montserrat SemiBold"/>
              </a:defRPr>
            </a:lvl3pPr>
            <a:lvl4pPr lvl="3" rtl="0">
              <a:spcBef>
                <a:spcPts val="0"/>
              </a:spcBef>
              <a:spcAft>
                <a:spcPts val="0"/>
              </a:spcAft>
              <a:buSzPts val="5200"/>
              <a:buFont typeface="Montserrat SemiBold"/>
              <a:buNone/>
              <a:defRPr sz="5200">
                <a:latin typeface="Montserrat SemiBold"/>
                <a:ea typeface="Montserrat SemiBold"/>
                <a:cs typeface="Montserrat SemiBold"/>
                <a:sym typeface="Montserrat SemiBold"/>
              </a:defRPr>
            </a:lvl4pPr>
            <a:lvl5pPr lvl="4" rtl="0">
              <a:spcBef>
                <a:spcPts val="0"/>
              </a:spcBef>
              <a:spcAft>
                <a:spcPts val="0"/>
              </a:spcAft>
              <a:buSzPts val="5200"/>
              <a:buFont typeface="Montserrat SemiBold"/>
              <a:buNone/>
              <a:defRPr sz="5200">
                <a:latin typeface="Montserrat SemiBold"/>
                <a:ea typeface="Montserrat SemiBold"/>
                <a:cs typeface="Montserrat SemiBold"/>
                <a:sym typeface="Montserrat SemiBold"/>
              </a:defRPr>
            </a:lvl5pPr>
            <a:lvl6pPr lvl="5" rtl="0">
              <a:spcBef>
                <a:spcPts val="0"/>
              </a:spcBef>
              <a:spcAft>
                <a:spcPts val="0"/>
              </a:spcAft>
              <a:buSzPts val="5200"/>
              <a:buFont typeface="Montserrat SemiBold"/>
              <a:buNone/>
              <a:defRPr sz="5200">
                <a:latin typeface="Montserrat SemiBold"/>
                <a:ea typeface="Montserrat SemiBold"/>
                <a:cs typeface="Montserrat SemiBold"/>
                <a:sym typeface="Montserrat SemiBold"/>
              </a:defRPr>
            </a:lvl6pPr>
            <a:lvl7pPr lvl="6" rtl="0">
              <a:spcBef>
                <a:spcPts val="0"/>
              </a:spcBef>
              <a:spcAft>
                <a:spcPts val="0"/>
              </a:spcAft>
              <a:buSzPts val="5200"/>
              <a:buFont typeface="Montserrat SemiBold"/>
              <a:buNone/>
              <a:defRPr sz="5200">
                <a:latin typeface="Montserrat SemiBold"/>
                <a:ea typeface="Montserrat SemiBold"/>
                <a:cs typeface="Montserrat SemiBold"/>
                <a:sym typeface="Montserrat SemiBold"/>
              </a:defRPr>
            </a:lvl7pPr>
            <a:lvl8pPr lvl="7" rtl="0">
              <a:spcBef>
                <a:spcPts val="0"/>
              </a:spcBef>
              <a:spcAft>
                <a:spcPts val="0"/>
              </a:spcAft>
              <a:buSzPts val="5200"/>
              <a:buFont typeface="Montserrat SemiBold"/>
              <a:buNone/>
              <a:defRPr sz="5200">
                <a:latin typeface="Montserrat SemiBold"/>
                <a:ea typeface="Montserrat SemiBold"/>
                <a:cs typeface="Montserrat SemiBold"/>
                <a:sym typeface="Montserrat SemiBold"/>
              </a:defRPr>
            </a:lvl8pPr>
            <a:lvl9pPr lvl="8" rtl="0">
              <a:spcBef>
                <a:spcPts val="0"/>
              </a:spcBef>
              <a:spcAft>
                <a:spcPts val="0"/>
              </a:spcAft>
              <a:buSzPts val="5200"/>
              <a:buFont typeface="Montserrat SemiBold"/>
              <a:buNone/>
              <a:defRPr sz="5200">
                <a:latin typeface="Montserrat SemiBold"/>
                <a:ea typeface="Montserrat SemiBold"/>
                <a:cs typeface="Montserrat SemiBold"/>
                <a:sym typeface="Montserrat SemiBold"/>
              </a:defRPr>
            </a:lvl9pPr>
          </a:lstStyle>
          <a:p>
            <a:endParaRPr/>
          </a:p>
        </p:txBody>
      </p:sp>
      <p:sp>
        <p:nvSpPr>
          <p:cNvPr id="73" name="Google Shape;73;p14"/>
          <p:cNvSpPr txBox="1">
            <a:spLocks noGrp="1"/>
          </p:cNvSpPr>
          <p:nvPr>
            <p:ph type="subTitle" idx="1"/>
          </p:nvPr>
        </p:nvSpPr>
        <p:spPr>
          <a:xfrm>
            <a:off x="311700" y="3220225"/>
            <a:ext cx="8520600" cy="792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A8EFDC"/>
              </a:buClr>
              <a:buSzPts val="2800"/>
              <a:buNone/>
              <a:defRPr sz="2800">
                <a:solidFill>
                  <a:srgbClr val="A8EFDC"/>
                </a:solidFill>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74" name="Google Shape;74;p1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solidFill>
                  <a:srgbClr val="FFFFFF"/>
                </a:solidFill>
              </a:defRPr>
            </a:lvl1pPr>
            <a:lvl2pPr lvl="1" rtl="0">
              <a:buNone/>
              <a:defRPr>
                <a:solidFill>
                  <a:srgbClr val="FFFFFF"/>
                </a:solidFill>
              </a:defRPr>
            </a:lvl2pPr>
            <a:lvl3pPr lvl="2" rtl="0">
              <a:buNone/>
              <a:defRPr>
                <a:solidFill>
                  <a:srgbClr val="FFFFFF"/>
                </a:solidFill>
              </a:defRPr>
            </a:lvl3pPr>
            <a:lvl4pPr lvl="3" rtl="0">
              <a:buNone/>
              <a:defRPr>
                <a:solidFill>
                  <a:srgbClr val="FFFFFF"/>
                </a:solidFill>
              </a:defRPr>
            </a:lvl4pPr>
            <a:lvl5pPr lvl="4" rtl="0">
              <a:buNone/>
              <a:defRPr>
                <a:solidFill>
                  <a:srgbClr val="FFFFFF"/>
                </a:solidFill>
              </a:defRPr>
            </a:lvl5pPr>
            <a:lvl6pPr lvl="5" rtl="0">
              <a:buNone/>
              <a:defRPr>
                <a:solidFill>
                  <a:srgbClr val="FFFFFF"/>
                </a:solidFill>
              </a:defRPr>
            </a:lvl6pPr>
            <a:lvl7pPr lvl="6" rtl="0">
              <a:buNone/>
              <a:defRPr>
                <a:solidFill>
                  <a:srgbClr val="FFFFFF"/>
                </a:solidFill>
              </a:defRPr>
            </a:lvl7pPr>
            <a:lvl8pPr lvl="7" rtl="0">
              <a:buNone/>
              <a:defRPr>
                <a:solidFill>
                  <a:srgbClr val="FFFFFF"/>
                </a:solidFill>
              </a:defRPr>
            </a:lvl8pPr>
            <a:lvl9pPr lvl="8" rtl="0">
              <a:buNone/>
              <a:defRPr>
                <a:solidFill>
                  <a:srgbClr val="FFFFFF"/>
                </a:solidFill>
              </a:defRPr>
            </a:lvl9pPr>
          </a:lstStyle>
          <a:p>
            <a:pPr marL="0" lvl="0" indent="0" algn="r" rtl="0">
              <a:spcBef>
                <a:spcPts val="0"/>
              </a:spcBef>
              <a:spcAft>
                <a:spcPts val="0"/>
              </a:spcAft>
              <a:buNone/>
            </a:pPr>
            <a:fld id="{00000000-1234-1234-1234-123412341234}" type="slidenum">
              <a:rPr lang="en"/>
              <a:t>‹#›</a:t>
            </a:fld>
            <a:endParaRPr/>
          </a:p>
        </p:txBody>
      </p:sp>
      <p:sp>
        <p:nvSpPr>
          <p:cNvPr id="75" name="Google Shape;75;p14"/>
          <p:cNvSpPr txBox="1">
            <a:spLocks noGrp="1"/>
          </p:cNvSpPr>
          <p:nvPr>
            <p:ph type="sldNum" idx="2"/>
          </p:nvPr>
        </p:nvSpPr>
        <p:spPr>
          <a:xfrm>
            <a:off x="311675" y="4663225"/>
            <a:ext cx="2603400" cy="3936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l" rtl="0">
              <a:spcBef>
                <a:spcPts val="0"/>
              </a:spcBef>
              <a:spcAft>
                <a:spcPts val="0"/>
              </a:spcAft>
              <a:buNone/>
            </a:pPr>
            <a:r>
              <a:rPr lang="en"/>
              <a:t>Lewis Center for Regional Policy Studies</a:t>
            </a:r>
            <a:endParaRPr sz="1000"/>
          </a:p>
        </p:txBody>
      </p:sp>
      <p:pic>
        <p:nvPicPr>
          <p:cNvPr id="76" name="Google Shape;76;p14"/>
          <p:cNvPicPr preferRelativeResize="0"/>
          <p:nvPr/>
        </p:nvPicPr>
        <p:blipFill>
          <a:blip r:embed="rId2">
            <a:alphaModFix/>
          </a:blip>
          <a:stretch>
            <a:fillRect/>
          </a:stretch>
        </p:blipFill>
        <p:spPr>
          <a:xfrm>
            <a:off x="6212600" y="382500"/>
            <a:ext cx="2619698" cy="444250"/>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Alt Photo Title">
  <p:cSld name="TITLE_2">
    <p:bg>
      <p:bgPr>
        <a:solidFill>
          <a:srgbClr val="21AFA8"/>
        </a:solidFill>
        <a:effectLst/>
      </p:bgPr>
    </p:bg>
    <p:spTree>
      <p:nvGrpSpPr>
        <p:cNvPr id="1" name="Shape 16"/>
        <p:cNvGrpSpPr/>
        <p:nvPr/>
      </p:nvGrpSpPr>
      <p:grpSpPr>
        <a:xfrm>
          <a:off x="0" y="0"/>
          <a:ext cx="0" cy="0"/>
          <a:chOff x="0" y="0"/>
          <a:chExt cx="0" cy="0"/>
        </a:xfrm>
      </p:grpSpPr>
      <p:pic>
        <p:nvPicPr>
          <p:cNvPr id="17" name="Google Shape;17;p3"/>
          <p:cNvPicPr preferRelativeResize="0"/>
          <p:nvPr/>
        </p:nvPicPr>
        <p:blipFill rotWithShape="1">
          <a:blip r:embed="rId2">
            <a:alphaModFix/>
          </a:blip>
          <a:srcRect l="29879" t="8750" r="37777"/>
          <a:stretch/>
        </p:blipFill>
        <p:spPr>
          <a:xfrm>
            <a:off x="0" y="-3775"/>
            <a:ext cx="2734875" cy="5143500"/>
          </a:xfrm>
          <a:prstGeom prst="rect">
            <a:avLst/>
          </a:prstGeom>
          <a:noFill/>
          <a:ln>
            <a:noFill/>
          </a:ln>
        </p:spPr>
      </p:pic>
      <p:sp>
        <p:nvSpPr>
          <p:cNvPr id="18" name="Google Shape;18;p3"/>
          <p:cNvSpPr txBox="1">
            <a:spLocks noGrp="1"/>
          </p:cNvSpPr>
          <p:nvPr>
            <p:ph type="ctrTitle"/>
          </p:nvPr>
        </p:nvSpPr>
        <p:spPr>
          <a:xfrm>
            <a:off x="3166725" y="1130675"/>
            <a:ext cx="5441100" cy="20526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lt1"/>
              </a:buClr>
              <a:buSzPts val="3600"/>
              <a:buNone/>
              <a:defRPr sz="3600" b="1">
                <a:solidFill>
                  <a:schemeClr val="lt1"/>
                </a:solidFill>
              </a:defRPr>
            </a:lvl1pPr>
            <a:lvl2pPr lvl="1" rtl="0">
              <a:spcBef>
                <a:spcPts val="0"/>
              </a:spcBef>
              <a:spcAft>
                <a:spcPts val="0"/>
              </a:spcAft>
              <a:buSzPts val="3600"/>
              <a:buFont typeface="Montserrat SemiBold"/>
              <a:buNone/>
              <a:defRPr sz="3600">
                <a:latin typeface="Montserrat SemiBold"/>
                <a:ea typeface="Montserrat SemiBold"/>
                <a:cs typeface="Montserrat SemiBold"/>
                <a:sym typeface="Montserrat SemiBold"/>
              </a:defRPr>
            </a:lvl2pPr>
            <a:lvl3pPr lvl="2" rtl="0">
              <a:spcBef>
                <a:spcPts val="0"/>
              </a:spcBef>
              <a:spcAft>
                <a:spcPts val="0"/>
              </a:spcAft>
              <a:buSzPts val="3600"/>
              <a:buFont typeface="Montserrat SemiBold"/>
              <a:buNone/>
              <a:defRPr sz="3600">
                <a:latin typeface="Montserrat SemiBold"/>
                <a:ea typeface="Montserrat SemiBold"/>
                <a:cs typeface="Montserrat SemiBold"/>
                <a:sym typeface="Montserrat SemiBold"/>
              </a:defRPr>
            </a:lvl3pPr>
            <a:lvl4pPr lvl="3" rtl="0">
              <a:spcBef>
                <a:spcPts val="0"/>
              </a:spcBef>
              <a:spcAft>
                <a:spcPts val="0"/>
              </a:spcAft>
              <a:buSzPts val="3600"/>
              <a:buFont typeface="Montserrat SemiBold"/>
              <a:buNone/>
              <a:defRPr sz="3600">
                <a:latin typeface="Montserrat SemiBold"/>
                <a:ea typeface="Montserrat SemiBold"/>
                <a:cs typeface="Montserrat SemiBold"/>
                <a:sym typeface="Montserrat SemiBold"/>
              </a:defRPr>
            </a:lvl4pPr>
            <a:lvl5pPr lvl="4" rtl="0">
              <a:spcBef>
                <a:spcPts val="0"/>
              </a:spcBef>
              <a:spcAft>
                <a:spcPts val="0"/>
              </a:spcAft>
              <a:buSzPts val="3600"/>
              <a:buFont typeface="Montserrat SemiBold"/>
              <a:buNone/>
              <a:defRPr sz="3600">
                <a:latin typeface="Montserrat SemiBold"/>
                <a:ea typeface="Montserrat SemiBold"/>
                <a:cs typeface="Montserrat SemiBold"/>
                <a:sym typeface="Montserrat SemiBold"/>
              </a:defRPr>
            </a:lvl5pPr>
            <a:lvl6pPr lvl="5" rtl="0">
              <a:spcBef>
                <a:spcPts val="0"/>
              </a:spcBef>
              <a:spcAft>
                <a:spcPts val="0"/>
              </a:spcAft>
              <a:buSzPts val="3600"/>
              <a:buFont typeface="Montserrat SemiBold"/>
              <a:buNone/>
              <a:defRPr sz="3600">
                <a:latin typeface="Montserrat SemiBold"/>
                <a:ea typeface="Montserrat SemiBold"/>
                <a:cs typeface="Montserrat SemiBold"/>
                <a:sym typeface="Montserrat SemiBold"/>
              </a:defRPr>
            </a:lvl6pPr>
            <a:lvl7pPr lvl="6" rtl="0">
              <a:spcBef>
                <a:spcPts val="0"/>
              </a:spcBef>
              <a:spcAft>
                <a:spcPts val="0"/>
              </a:spcAft>
              <a:buSzPts val="3600"/>
              <a:buFont typeface="Montserrat SemiBold"/>
              <a:buNone/>
              <a:defRPr sz="3600">
                <a:latin typeface="Montserrat SemiBold"/>
                <a:ea typeface="Montserrat SemiBold"/>
                <a:cs typeface="Montserrat SemiBold"/>
                <a:sym typeface="Montserrat SemiBold"/>
              </a:defRPr>
            </a:lvl7pPr>
            <a:lvl8pPr lvl="7" rtl="0">
              <a:spcBef>
                <a:spcPts val="0"/>
              </a:spcBef>
              <a:spcAft>
                <a:spcPts val="0"/>
              </a:spcAft>
              <a:buSzPts val="3600"/>
              <a:buFont typeface="Montserrat SemiBold"/>
              <a:buNone/>
              <a:defRPr sz="3600">
                <a:latin typeface="Montserrat SemiBold"/>
                <a:ea typeface="Montserrat SemiBold"/>
                <a:cs typeface="Montserrat SemiBold"/>
                <a:sym typeface="Montserrat SemiBold"/>
              </a:defRPr>
            </a:lvl8pPr>
            <a:lvl9pPr lvl="8" rtl="0">
              <a:spcBef>
                <a:spcPts val="0"/>
              </a:spcBef>
              <a:spcAft>
                <a:spcPts val="0"/>
              </a:spcAft>
              <a:buSzPts val="3600"/>
              <a:buFont typeface="Montserrat SemiBold"/>
              <a:buNone/>
              <a:defRPr sz="3600">
                <a:latin typeface="Montserrat SemiBold"/>
                <a:ea typeface="Montserrat SemiBold"/>
                <a:cs typeface="Montserrat SemiBold"/>
                <a:sym typeface="Montserrat SemiBold"/>
              </a:defRPr>
            </a:lvl9pPr>
          </a:lstStyle>
          <a:p>
            <a:endParaRPr/>
          </a:p>
        </p:txBody>
      </p:sp>
      <p:sp>
        <p:nvSpPr>
          <p:cNvPr id="19" name="Google Shape;19;p3"/>
          <p:cNvSpPr txBox="1">
            <a:spLocks noGrp="1"/>
          </p:cNvSpPr>
          <p:nvPr>
            <p:ph type="subTitle" idx="1"/>
          </p:nvPr>
        </p:nvSpPr>
        <p:spPr>
          <a:xfrm>
            <a:off x="3214700" y="3220225"/>
            <a:ext cx="5393100" cy="792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293D44"/>
              </a:buClr>
              <a:buSzPts val="2100"/>
              <a:buNone/>
              <a:defRPr sz="2100">
                <a:solidFill>
                  <a:srgbClr val="293D44"/>
                </a:solidFill>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20" name="Google Shape;20;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pic>
        <p:nvPicPr>
          <p:cNvPr id="21" name="Google Shape;21;p3"/>
          <p:cNvPicPr preferRelativeResize="0"/>
          <p:nvPr/>
        </p:nvPicPr>
        <p:blipFill>
          <a:blip r:embed="rId3">
            <a:alphaModFix/>
          </a:blip>
          <a:stretch>
            <a:fillRect/>
          </a:stretch>
        </p:blipFill>
        <p:spPr>
          <a:xfrm>
            <a:off x="6212600" y="382500"/>
            <a:ext cx="2619698" cy="444250"/>
          </a:xfrm>
          <a:prstGeom prst="rect">
            <a:avLst/>
          </a:prstGeom>
          <a:noFill/>
          <a:ln>
            <a:noFill/>
          </a:ln>
        </p:spPr>
      </p:pic>
      <p:pic>
        <p:nvPicPr>
          <p:cNvPr id="22" name="Google Shape;22;p3"/>
          <p:cNvPicPr preferRelativeResize="0"/>
          <p:nvPr/>
        </p:nvPicPr>
        <p:blipFill rotWithShape="1">
          <a:blip r:embed="rId4">
            <a:alphaModFix/>
          </a:blip>
          <a:srcRect l="-5474" t="96978" b="106157"/>
          <a:stretch/>
        </p:blipFill>
        <p:spPr>
          <a:xfrm rot="10800000" flipH="1">
            <a:off x="1889950" y="4719200"/>
            <a:ext cx="3013649" cy="424300"/>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rgbClr val="262121"/>
        </a:solidFill>
        <a:effectLst/>
      </p:bgPr>
    </p:bg>
    <p:spTree>
      <p:nvGrpSpPr>
        <p:cNvPr id="1" name="Shape 23"/>
        <p:cNvGrpSpPr/>
        <p:nvPr/>
      </p:nvGrpSpPr>
      <p:grpSpPr>
        <a:xfrm>
          <a:off x="0" y="0"/>
          <a:ext cx="0" cy="0"/>
          <a:chOff x="0" y="0"/>
          <a:chExt cx="0" cy="0"/>
        </a:xfrm>
      </p:grpSpPr>
      <p:sp>
        <p:nvSpPr>
          <p:cNvPr id="24" name="Google Shape;24;p4"/>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lt1"/>
              </a:buClr>
              <a:buSzPts val="3600"/>
              <a:buNone/>
              <a:defRPr sz="3600" b="1">
                <a:solidFill>
                  <a:schemeClr val="lt1"/>
                </a:solidFill>
              </a:defRPr>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25" name="Google Shape;25;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solidFill>
                  <a:srgbClr val="FFFFFF"/>
                </a:solidFill>
              </a:defRPr>
            </a:lvl1pPr>
            <a:lvl2pPr lvl="1">
              <a:buNone/>
              <a:defRPr>
                <a:solidFill>
                  <a:srgbClr val="FFFFFF"/>
                </a:solidFill>
              </a:defRPr>
            </a:lvl2pPr>
            <a:lvl3pPr lvl="2">
              <a:buNone/>
              <a:defRPr>
                <a:solidFill>
                  <a:srgbClr val="FFFFFF"/>
                </a:solidFill>
              </a:defRPr>
            </a:lvl3pPr>
            <a:lvl4pPr lvl="3">
              <a:buNone/>
              <a:defRPr>
                <a:solidFill>
                  <a:srgbClr val="FFFFFF"/>
                </a:solidFill>
              </a:defRPr>
            </a:lvl4pPr>
            <a:lvl5pPr lvl="4">
              <a:buNone/>
              <a:defRPr>
                <a:solidFill>
                  <a:srgbClr val="FFFFFF"/>
                </a:solidFill>
              </a:defRPr>
            </a:lvl5pPr>
            <a:lvl6pPr lvl="5">
              <a:buNone/>
              <a:defRPr>
                <a:solidFill>
                  <a:srgbClr val="FFFFFF"/>
                </a:solidFill>
              </a:defRPr>
            </a:lvl6pPr>
            <a:lvl7pPr lvl="6">
              <a:buNone/>
              <a:defRPr>
                <a:solidFill>
                  <a:srgbClr val="FFFFFF"/>
                </a:solidFill>
              </a:defRPr>
            </a:lvl7pPr>
            <a:lvl8pPr lvl="7">
              <a:buNone/>
              <a:defRPr>
                <a:solidFill>
                  <a:srgbClr val="FFFFFF"/>
                </a:solidFill>
              </a:defRPr>
            </a:lvl8pPr>
            <a:lvl9pPr lvl="8">
              <a:buNone/>
              <a:defRPr>
                <a:solidFill>
                  <a:srgbClr val="FFFFFF"/>
                </a:solidFill>
              </a:defRPr>
            </a:lvl9pPr>
          </a:lstStyle>
          <a:p>
            <a:pPr marL="0" lvl="0" indent="0" algn="r" rtl="0">
              <a:spcBef>
                <a:spcPts val="0"/>
              </a:spcBef>
              <a:spcAft>
                <a:spcPts val="0"/>
              </a:spcAft>
              <a:buNone/>
            </a:pPr>
            <a:fld id="{00000000-1234-1234-1234-123412341234}" type="slidenum">
              <a:rPr lang="en"/>
              <a:t>‹#›</a:t>
            </a:fld>
            <a:endParaRPr/>
          </a:p>
        </p:txBody>
      </p:sp>
      <p:sp>
        <p:nvSpPr>
          <p:cNvPr id="26" name="Google Shape;26;p4"/>
          <p:cNvSpPr txBox="1">
            <a:spLocks noGrp="1"/>
          </p:cNvSpPr>
          <p:nvPr>
            <p:ph type="subTitle" idx="1"/>
          </p:nvPr>
        </p:nvSpPr>
        <p:spPr>
          <a:xfrm>
            <a:off x="2549400" y="2803075"/>
            <a:ext cx="4045200" cy="1235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A8EFDC"/>
              </a:buClr>
              <a:buSzPts val="2100"/>
              <a:buNone/>
              <a:defRPr sz="2100">
                <a:solidFill>
                  <a:srgbClr val="A8EFDC"/>
                </a:solidFill>
              </a:defRPr>
            </a:lvl1pPr>
            <a:lvl2pPr lvl="1" rtl="0">
              <a:lnSpc>
                <a:spcPct val="100000"/>
              </a:lnSpc>
              <a:spcBef>
                <a:spcPts val="0"/>
              </a:spcBef>
              <a:spcAft>
                <a:spcPts val="0"/>
              </a:spcAft>
              <a:buClr>
                <a:srgbClr val="FCEEAC"/>
              </a:buClr>
              <a:buSzPts val="2100"/>
              <a:buNone/>
              <a:defRPr sz="2100">
                <a:solidFill>
                  <a:srgbClr val="FCEEAC"/>
                </a:solidFill>
              </a:defRPr>
            </a:lvl2pPr>
            <a:lvl3pPr lvl="2" rtl="0">
              <a:lnSpc>
                <a:spcPct val="100000"/>
              </a:lnSpc>
              <a:spcBef>
                <a:spcPts val="0"/>
              </a:spcBef>
              <a:spcAft>
                <a:spcPts val="0"/>
              </a:spcAft>
              <a:buClr>
                <a:srgbClr val="FCEEAC"/>
              </a:buClr>
              <a:buSzPts val="2100"/>
              <a:buNone/>
              <a:defRPr sz="2100">
                <a:solidFill>
                  <a:srgbClr val="FCEEAC"/>
                </a:solidFill>
              </a:defRPr>
            </a:lvl3pPr>
            <a:lvl4pPr lvl="3" rtl="0">
              <a:lnSpc>
                <a:spcPct val="100000"/>
              </a:lnSpc>
              <a:spcBef>
                <a:spcPts val="0"/>
              </a:spcBef>
              <a:spcAft>
                <a:spcPts val="0"/>
              </a:spcAft>
              <a:buClr>
                <a:srgbClr val="FCEEAC"/>
              </a:buClr>
              <a:buSzPts val="2100"/>
              <a:buNone/>
              <a:defRPr sz="2100">
                <a:solidFill>
                  <a:srgbClr val="FCEEAC"/>
                </a:solidFill>
              </a:defRPr>
            </a:lvl4pPr>
            <a:lvl5pPr lvl="4" rtl="0">
              <a:lnSpc>
                <a:spcPct val="100000"/>
              </a:lnSpc>
              <a:spcBef>
                <a:spcPts val="0"/>
              </a:spcBef>
              <a:spcAft>
                <a:spcPts val="0"/>
              </a:spcAft>
              <a:buClr>
                <a:srgbClr val="FCEEAC"/>
              </a:buClr>
              <a:buSzPts val="2100"/>
              <a:buNone/>
              <a:defRPr sz="2100">
                <a:solidFill>
                  <a:srgbClr val="FCEEAC"/>
                </a:solidFill>
              </a:defRPr>
            </a:lvl5pPr>
            <a:lvl6pPr lvl="5" rtl="0">
              <a:lnSpc>
                <a:spcPct val="100000"/>
              </a:lnSpc>
              <a:spcBef>
                <a:spcPts val="0"/>
              </a:spcBef>
              <a:spcAft>
                <a:spcPts val="0"/>
              </a:spcAft>
              <a:buClr>
                <a:srgbClr val="FCEEAC"/>
              </a:buClr>
              <a:buSzPts val="2100"/>
              <a:buNone/>
              <a:defRPr sz="2100">
                <a:solidFill>
                  <a:srgbClr val="FCEEAC"/>
                </a:solidFill>
              </a:defRPr>
            </a:lvl6pPr>
            <a:lvl7pPr lvl="6" rtl="0">
              <a:lnSpc>
                <a:spcPct val="100000"/>
              </a:lnSpc>
              <a:spcBef>
                <a:spcPts val="0"/>
              </a:spcBef>
              <a:spcAft>
                <a:spcPts val="0"/>
              </a:spcAft>
              <a:buClr>
                <a:srgbClr val="FCEEAC"/>
              </a:buClr>
              <a:buSzPts val="2100"/>
              <a:buNone/>
              <a:defRPr sz="2100">
                <a:solidFill>
                  <a:srgbClr val="FCEEAC"/>
                </a:solidFill>
              </a:defRPr>
            </a:lvl7pPr>
            <a:lvl8pPr lvl="7" rtl="0">
              <a:lnSpc>
                <a:spcPct val="100000"/>
              </a:lnSpc>
              <a:spcBef>
                <a:spcPts val="0"/>
              </a:spcBef>
              <a:spcAft>
                <a:spcPts val="0"/>
              </a:spcAft>
              <a:buClr>
                <a:srgbClr val="FCEEAC"/>
              </a:buClr>
              <a:buSzPts val="2100"/>
              <a:buNone/>
              <a:defRPr sz="2100">
                <a:solidFill>
                  <a:srgbClr val="FCEEAC"/>
                </a:solidFill>
              </a:defRPr>
            </a:lvl8pPr>
            <a:lvl9pPr lvl="8" rtl="0">
              <a:lnSpc>
                <a:spcPct val="100000"/>
              </a:lnSpc>
              <a:spcBef>
                <a:spcPts val="0"/>
              </a:spcBef>
              <a:spcAft>
                <a:spcPts val="0"/>
              </a:spcAft>
              <a:buClr>
                <a:srgbClr val="FCEEAC"/>
              </a:buClr>
              <a:buSzPts val="2100"/>
              <a:buNone/>
              <a:defRPr sz="2100">
                <a:solidFill>
                  <a:srgbClr val="FCEEAC"/>
                </a:solidFill>
              </a:defRPr>
            </a:lvl9pPr>
          </a:lstStyle>
          <a:p>
            <a:endParaRPr/>
          </a:p>
        </p:txBody>
      </p:sp>
      <p:sp>
        <p:nvSpPr>
          <p:cNvPr id="27" name="Google Shape;27;p4"/>
          <p:cNvSpPr txBox="1">
            <a:spLocks noGrp="1"/>
          </p:cNvSpPr>
          <p:nvPr>
            <p:ph type="sldNum" idx="2"/>
          </p:nvPr>
        </p:nvSpPr>
        <p:spPr>
          <a:xfrm>
            <a:off x="311675" y="4663225"/>
            <a:ext cx="2603400" cy="3936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l" rtl="0">
              <a:spcBef>
                <a:spcPts val="0"/>
              </a:spcBef>
              <a:spcAft>
                <a:spcPts val="0"/>
              </a:spcAft>
              <a:buNone/>
            </a:pPr>
            <a:r>
              <a:rPr lang="en"/>
              <a:t>Lewis Center for Regional Policy Studies</a:t>
            </a:r>
            <a:endParaRPr sz="100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8"/>
        <p:cNvGrpSpPr/>
        <p:nvPr/>
      </p:nvGrpSpPr>
      <p:grpSpPr>
        <a:xfrm>
          <a:off x="0" y="0"/>
          <a:ext cx="0" cy="0"/>
          <a:chOff x="0" y="0"/>
          <a:chExt cx="0" cy="0"/>
        </a:xfrm>
      </p:grpSpPr>
      <p:sp>
        <p:nvSpPr>
          <p:cNvPr id="29" name="Google Shape;29;p5"/>
          <p:cNvSpPr txBox="1">
            <a:spLocks noGrp="1"/>
          </p:cNvSpPr>
          <p:nvPr>
            <p:ph type="title"/>
          </p:nvPr>
        </p:nvSpPr>
        <p:spPr>
          <a:xfrm>
            <a:off x="311700" y="31827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Clr>
                <a:srgbClr val="21AFA8"/>
              </a:buClr>
              <a:buSzPts val="2400"/>
              <a:buNone/>
              <a:defRPr b="1">
                <a:solidFill>
                  <a:srgbClr val="21AFA8"/>
                </a:solidFill>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30" name="Google Shape;30;p5"/>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31" name="Google Shape;31;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32" name="Google Shape;32;p5"/>
          <p:cNvSpPr txBox="1">
            <a:spLocks noGrp="1"/>
          </p:cNvSpPr>
          <p:nvPr>
            <p:ph type="sldNum" idx="2"/>
          </p:nvPr>
        </p:nvSpPr>
        <p:spPr>
          <a:xfrm>
            <a:off x="311675" y="4663225"/>
            <a:ext cx="2603400" cy="393600"/>
          </a:xfrm>
          <a:prstGeom prst="rect">
            <a:avLst/>
          </a:prstGeom>
        </p:spPr>
        <p:txBody>
          <a:bodyPr spcFirstLastPara="1" wrap="square" lIns="91425" tIns="91425" rIns="91425" bIns="91425" anchor="ctr" anchorCtr="0">
            <a:noAutofit/>
          </a:bodyPr>
          <a:lstStyle>
            <a:lvl1pPr lvl="0" rtl="0">
              <a:buNone/>
              <a:defRPr>
                <a:solidFill>
                  <a:srgbClr val="293D44"/>
                </a:solidFill>
                <a:highlight>
                  <a:srgbClr val="FFFFFF"/>
                </a:highlight>
              </a:defRPr>
            </a:lvl1pPr>
            <a:lvl2pPr lvl="1" rtl="0">
              <a:buNone/>
              <a:defRPr>
                <a:solidFill>
                  <a:srgbClr val="293D44"/>
                </a:solidFill>
                <a:highlight>
                  <a:srgbClr val="FFFFFF"/>
                </a:highlight>
              </a:defRPr>
            </a:lvl2pPr>
            <a:lvl3pPr lvl="2" rtl="0">
              <a:buNone/>
              <a:defRPr>
                <a:solidFill>
                  <a:srgbClr val="293D44"/>
                </a:solidFill>
                <a:highlight>
                  <a:srgbClr val="FFFFFF"/>
                </a:highlight>
              </a:defRPr>
            </a:lvl3pPr>
            <a:lvl4pPr lvl="3" rtl="0">
              <a:buNone/>
              <a:defRPr>
                <a:solidFill>
                  <a:srgbClr val="293D44"/>
                </a:solidFill>
                <a:highlight>
                  <a:srgbClr val="FFFFFF"/>
                </a:highlight>
              </a:defRPr>
            </a:lvl4pPr>
            <a:lvl5pPr lvl="4" rtl="0">
              <a:buNone/>
              <a:defRPr>
                <a:solidFill>
                  <a:srgbClr val="293D44"/>
                </a:solidFill>
                <a:highlight>
                  <a:srgbClr val="FFFFFF"/>
                </a:highlight>
              </a:defRPr>
            </a:lvl5pPr>
            <a:lvl6pPr lvl="5" rtl="0">
              <a:buNone/>
              <a:defRPr>
                <a:solidFill>
                  <a:srgbClr val="293D44"/>
                </a:solidFill>
                <a:highlight>
                  <a:srgbClr val="FFFFFF"/>
                </a:highlight>
              </a:defRPr>
            </a:lvl6pPr>
            <a:lvl7pPr lvl="6" rtl="0">
              <a:buNone/>
              <a:defRPr>
                <a:solidFill>
                  <a:srgbClr val="293D44"/>
                </a:solidFill>
                <a:highlight>
                  <a:srgbClr val="FFFFFF"/>
                </a:highlight>
              </a:defRPr>
            </a:lvl7pPr>
            <a:lvl8pPr lvl="7" rtl="0">
              <a:buNone/>
              <a:defRPr>
                <a:solidFill>
                  <a:srgbClr val="293D44"/>
                </a:solidFill>
                <a:highlight>
                  <a:srgbClr val="FFFFFF"/>
                </a:highlight>
              </a:defRPr>
            </a:lvl8pPr>
            <a:lvl9pPr lvl="8" rtl="0">
              <a:buNone/>
              <a:defRPr>
                <a:solidFill>
                  <a:srgbClr val="293D44"/>
                </a:solidFill>
                <a:highlight>
                  <a:srgbClr val="FFFFFF"/>
                </a:highlight>
              </a:defRPr>
            </a:lvl9pPr>
          </a:lstStyle>
          <a:p>
            <a:pPr marL="0" lvl="0" indent="0" algn="l" rtl="0">
              <a:spcBef>
                <a:spcPts val="0"/>
              </a:spcBef>
              <a:spcAft>
                <a:spcPts val="0"/>
              </a:spcAft>
              <a:buNone/>
            </a:pPr>
            <a:r>
              <a:rPr lang="en"/>
              <a:t>Lewis Center for Regional Policy Studies</a:t>
            </a:r>
            <a:endParaRPr sz="100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33"/>
        <p:cNvGrpSpPr/>
        <p:nvPr/>
      </p:nvGrpSpPr>
      <p:grpSpPr>
        <a:xfrm>
          <a:off x="0" y="0"/>
          <a:ext cx="0" cy="0"/>
          <a:chOff x="0" y="0"/>
          <a:chExt cx="0" cy="0"/>
        </a:xfrm>
      </p:grpSpPr>
      <p:sp>
        <p:nvSpPr>
          <p:cNvPr id="34" name="Google Shape;34;p6"/>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5" name="Google Shape;35;p6"/>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6" name="Google Shape;36;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37" name="Google Shape;37;p6"/>
          <p:cNvSpPr txBox="1">
            <a:spLocks noGrp="1"/>
          </p:cNvSpPr>
          <p:nvPr>
            <p:ph type="sldNum" idx="3"/>
          </p:nvPr>
        </p:nvSpPr>
        <p:spPr>
          <a:xfrm>
            <a:off x="311675" y="4663225"/>
            <a:ext cx="2603400" cy="393600"/>
          </a:xfrm>
          <a:prstGeom prst="rect">
            <a:avLst/>
          </a:prstGeom>
        </p:spPr>
        <p:txBody>
          <a:bodyPr spcFirstLastPara="1" wrap="square" lIns="91425" tIns="91425" rIns="91425" bIns="91425" anchor="ctr" anchorCtr="0">
            <a:noAutofit/>
          </a:bodyPr>
          <a:lstStyle>
            <a:lvl1pPr lvl="0" rtl="0">
              <a:buNone/>
              <a:defRPr>
                <a:solidFill>
                  <a:srgbClr val="293D44"/>
                </a:solidFill>
                <a:highlight>
                  <a:srgbClr val="FFFFFF"/>
                </a:highlight>
              </a:defRPr>
            </a:lvl1pPr>
            <a:lvl2pPr lvl="1" rtl="0">
              <a:buNone/>
              <a:defRPr>
                <a:solidFill>
                  <a:srgbClr val="293D44"/>
                </a:solidFill>
                <a:highlight>
                  <a:srgbClr val="FFFFFF"/>
                </a:highlight>
              </a:defRPr>
            </a:lvl2pPr>
            <a:lvl3pPr lvl="2" rtl="0">
              <a:buNone/>
              <a:defRPr>
                <a:solidFill>
                  <a:srgbClr val="293D44"/>
                </a:solidFill>
                <a:highlight>
                  <a:srgbClr val="FFFFFF"/>
                </a:highlight>
              </a:defRPr>
            </a:lvl3pPr>
            <a:lvl4pPr lvl="3" rtl="0">
              <a:buNone/>
              <a:defRPr>
                <a:solidFill>
                  <a:srgbClr val="293D44"/>
                </a:solidFill>
                <a:highlight>
                  <a:srgbClr val="FFFFFF"/>
                </a:highlight>
              </a:defRPr>
            </a:lvl4pPr>
            <a:lvl5pPr lvl="4" rtl="0">
              <a:buNone/>
              <a:defRPr>
                <a:solidFill>
                  <a:srgbClr val="293D44"/>
                </a:solidFill>
                <a:highlight>
                  <a:srgbClr val="FFFFFF"/>
                </a:highlight>
              </a:defRPr>
            </a:lvl5pPr>
            <a:lvl6pPr lvl="5" rtl="0">
              <a:buNone/>
              <a:defRPr>
                <a:solidFill>
                  <a:srgbClr val="293D44"/>
                </a:solidFill>
                <a:highlight>
                  <a:srgbClr val="FFFFFF"/>
                </a:highlight>
              </a:defRPr>
            </a:lvl6pPr>
            <a:lvl7pPr lvl="6" rtl="0">
              <a:buNone/>
              <a:defRPr>
                <a:solidFill>
                  <a:srgbClr val="293D44"/>
                </a:solidFill>
                <a:highlight>
                  <a:srgbClr val="FFFFFF"/>
                </a:highlight>
              </a:defRPr>
            </a:lvl7pPr>
            <a:lvl8pPr lvl="7" rtl="0">
              <a:buNone/>
              <a:defRPr>
                <a:solidFill>
                  <a:srgbClr val="293D44"/>
                </a:solidFill>
                <a:highlight>
                  <a:srgbClr val="FFFFFF"/>
                </a:highlight>
              </a:defRPr>
            </a:lvl8pPr>
            <a:lvl9pPr lvl="8" rtl="0">
              <a:buNone/>
              <a:defRPr>
                <a:solidFill>
                  <a:srgbClr val="293D44"/>
                </a:solidFill>
                <a:highlight>
                  <a:srgbClr val="FFFFFF"/>
                </a:highlight>
              </a:defRPr>
            </a:lvl9pPr>
          </a:lstStyle>
          <a:p>
            <a:pPr marL="0" lvl="0" indent="0" algn="l" rtl="0">
              <a:spcBef>
                <a:spcPts val="0"/>
              </a:spcBef>
              <a:spcAft>
                <a:spcPts val="0"/>
              </a:spcAft>
              <a:buNone/>
            </a:pPr>
            <a:r>
              <a:rPr lang="en"/>
              <a:t>Lewis Center for Regional Policy Studies</a:t>
            </a:r>
            <a:endParaRPr sz="1000"/>
          </a:p>
        </p:txBody>
      </p:sp>
      <p:sp>
        <p:nvSpPr>
          <p:cNvPr id="38" name="Google Shape;38;p6"/>
          <p:cNvSpPr txBox="1">
            <a:spLocks noGrp="1"/>
          </p:cNvSpPr>
          <p:nvPr>
            <p:ph type="title"/>
          </p:nvPr>
        </p:nvSpPr>
        <p:spPr>
          <a:xfrm>
            <a:off x="311700" y="318275"/>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21AFA8"/>
              </a:buClr>
              <a:buSzPts val="2400"/>
              <a:buNone/>
              <a:defRPr sz="2400" b="1">
                <a:solidFill>
                  <a:srgbClr val="21AFA8"/>
                </a:solidFill>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9"/>
        <p:cNvGrpSpPr/>
        <p:nvPr/>
      </p:nvGrpSpPr>
      <p:grpSpPr>
        <a:xfrm>
          <a:off x="0" y="0"/>
          <a:ext cx="0" cy="0"/>
          <a:chOff x="0" y="0"/>
          <a:chExt cx="0" cy="0"/>
        </a:xfrm>
      </p:grpSpPr>
      <p:sp>
        <p:nvSpPr>
          <p:cNvPr id="40" name="Google Shape;40;p7"/>
          <p:cNvSpPr txBox="1">
            <a:spLocks noGrp="1"/>
          </p:cNvSpPr>
          <p:nvPr>
            <p:ph type="title"/>
          </p:nvPr>
        </p:nvSpPr>
        <p:spPr>
          <a:xfrm>
            <a:off x="311700" y="31827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Clr>
                <a:srgbClr val="21AFA8"/>
              </a:buClr>
              <a:buSzPts val="2400"/>
              <a:buNone/>
              <a:defRPr b="1">
                <a:solidFill>
                  <a:srgbClr val="21AFA8"/>
                </a:solidFill>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41" name="Google Shape;4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42" name="Google Shape;42;p7"/>
          <p:cNvSpPr txBox="1">
            <a:spLocks noGrp="1"/>
          </p:cNvSpPr>
          <p:nvPr>
            <p:ph type="sldNum" idx="2"/>
          </p:nvPr>
        </p:nvSpPr>
        <p:spPr>
          <a:xfrm>
            <a:off x="311675" y="4663225"/>
            <a:ext cx="2603400" cy="393600"/>
          </a:xfrm>
          <a:prstGeom prst="rect">
            <a:avLst/>
          </a:prstGeom>
        </p:spPr>
        <p:txBody>
          <a:bodyPr spcFirstLastPara="1" wrap="square" lIns="91425" tIns="91425" rIns="91425" bIns="91425" anchor="ctr" anchorCtr="0">
            <a:noAutofit/>
          </a:bodyPr>
          <a:lstStyle>
            <a:lvl1pPr lvl="0" rtl="0">
              <a:buNone/>
              <a:defRPr>
                <a:solidFill>
                  <a:srgbClr val="293D44"/>
                </a:solidFill>
                <a:highlight>
                  <a:srgbClr val="FFFFFF"/>
                </a:highlight>
              </a:defRPr>
            </a:lvl1pPr>
            <a:lvl2pPr lvl="1" rtl="0">
              <a:buNone/>
              <a:defRPr>
                <a:solidFill>
                  <a:srgbClr val="293D44"/>
                </a:solidFill>
                <a:highlight>
                  <a:srgbClr val="FFFFFF"/>
                </a:highlight>
              </a:defRPr>
            </a:lvl2pPr>
            <a:lvl3pPr lvl="2" rtl="0">
              <a:buNone/>
              <a:defRPr>
                <a:solidFill>
                  <a:srgbClr val="293D44"/>
                </a:solidFill>
                <a:highlight>
                  <a:srgbClr val="FFFFFF"/>
                </a:highlight>
              </a:defRPr>
            </a:lvl3pPr>
            <a:lvl4pPr lvl="3" rtl="0">
              <a:buNone/>
              <a:defRPr>
                <a:solidFill>
                  <a:srgbClr val="293D44"/>
                </a:solidFill>
                <a:highlight>
                  <a:srgbClr val="FFFFFF"/>
                </a:highlight>
              </a:defRPr>
            </a:lvl4pPr>
            <a:lvl5pPr lvl="4" rtl="0">
              <a:buNone/>
              <a:defRPr>
                <a:solidFill>
                  <a:srgbClr val="293D44"/>
                </a:solidFill>
                <a:highlight>
                  <a:srgbClr val="FFFFFF"/>
                </a:highlight>
              </a:defRPr>
            </a:lvl5pPr>
            <a:lvl6pPr lvl="5" rtl="0">
              <a:buNone/>
              <a:defRPr>
                <a:solidFill>
                  <a:srgbClr val="293D44"/>
                </a:solidFill>
                <a:highlight>
                  <a:srgbClr val="FFFFFF"/>
                </a:highlight>
              </a:defRPr>
            </a:lvl6pPr>
            <a:lvl7pPr lvl="6" rtl="0">
              <a:buNone/>
              <a:defRPr>
                <a:solidFill>
                  <a:srgbClr val="293D44"/>
                </a:solidFill>
                <a:highlight>
                  <a:srgbClr val="FFFFFF"/>
                </a:highlight>
              </a:defRPr>
            </a:lvl7pPr>
            <a:lvl8pPr lvl="7" rtl="0">
              <a:buNone/>
              <a:defRPr>
                <a:solidFill>
                  <a:srgbClr val="293D44"/>
                </a:solidFill>
                <a:highlight>
                  <a:srgbClr val="FFFFFF"/>
                </a:highlight>
              </a:defRPr>
            </a:lvl8pPr>
            <a:lvl9pPr lvl="8" rtl="0">
              <a:buNone/>
              <a:defRPr>
                <a:solidFill>
                  <a:srgbClr val="293D44"/>
                </a:solidFill>
                <a:highlight>
                  <a:srgbClr val="FFFFFF"/>
                </a:highlight>
              </a:defRPr>
            </a:lvl9pPr>
          </a:lstStyle>
          <a:p>
            <a:pPr marL="0" lvl="0" indent="0" algn="l" rtl="0">
              <a:spcBef>
                <a:spcPts val="0"/>
              </a:spcBef>
              <a:spcAft>
                <a:spcPts val="0"/>
              </a:spcAft>
              <a:buNone/>
            </a:pPr>
            <a:r>
              <a:rPr lang="en"/>
              <a:t>Lewis Center for Regional Policy Studies</a:t>
            </a:r>
            <a:endParaRPr sz="100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43"/>
        <p:cNvGrpSpPr/>
        <p:nvPr/>
      </p:nvGrpSpPr>
      <p:grpSpPr>
        <a:xfrm>
          <a:off x="0" y="0"/>
          <a:ext cx="0" cy="0"/>
          <a:chOff x="0" y="0"/>
          <a:chExt cx="0" cy="0"/>
        </a:xfrm>
      </p:grpSpPr>
      <p:sp>
        <p:nvSpPr>
          <p:cNvPr id="44" name="Google Shape;44;p8"/>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45" name="Google Shape;45;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46" name="Google Shape;46;p8"/>
          <p:cNvSpPr txBox="1">
            <a:spLocks noGrp="1"/>
          </p:cNvSpPr>
          <p:nvPr>
            <p:ph type="title"/>
          </p:nvPr>
        </p:nvSpPr>
        <p:spPr>
          <a:xfrm>
            <a:off x="311700" y="318275"/>
            <a:ext cx="2603400" cy="10713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21AFA8"/>
              </a:buClr>
              <a:buSzPts val="2400"/>
              <a:buNone/>
              <a:defRPr sz="2400" b="1">
                <a:solidFill>
                  <a:srgbClr val="21AFA8"/>
                </a:solidFill>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a:endParaRPr/>
          </a:p>
        </p:txBody>
      </p:sp>
      <p:sp>
        <p:nvSpPr>
          <p:cNvPr id="47" name="Google Shape;47;p8"/>
          <p:cNvSpPr txBox="1">
            <a:spLocks noGrp="1"/>
          </p:cNvSpPr>
          <p:nvPr>
            <p:ph type="sldNum" idx="2"/>
          </p:nvPr>
        </p:nvSpPr>
        <p:spPr>
          <a:xfrm>
            <a:off x="311675" y="4663225"/>
            <a:ext cx="2603400" cy="393600"/>
          </a:xfrm>
          <a:prstGeom prst="rect">
            <a:avLst/>
          </a:prstGeom>
        </p:spPr>
        <p:txBody>
          <a:bodyPr spcFirstLastPara="1" wrap="square" lIns="91425" tIns="91425" rIns="91425" bIns="91425" anchor="ctr" anchorCtr="0">
            <a:noAutofit/>
          </a:bodyPr>
          <a:lstStyle>
            <a:lvl1pPr lvl="0" rtl="0">
              <a:buNone/>
              <a:defRPr>
                <a:solidFill>
                  <a:srgbClr val="293D44"/>
                </a:solidFill>
                <a:highlight>
                  <a:srgbClr val="FFFFFF"/>
                </a:highlight>
              </a:defRPr>
            </a:lvl1pPr>
            <a:lvl2pPr lvl="1" rtl="0">
              <a:buNone/>
              <a:defRPr>
                <a:solidFill>
                  <a:srgbClr val="293D44"/>
                </a:solidFill>
                <a:highlight>
                  <a:srgbClr val="FFFFFF"/>
                </a:highlight>
              </a:defRPr>
            </a:lvl2pPr>
            <a:lvl3pPr lvl="2" rtl="0">
              <a:buNone/>
              <a:defRPr>
                <a:solidFill>
                  <a:srgbClr val="293D44"/>
                </a:solidFill>
                <a:highlight>
                  <a:srgbClr val="FFFFFF"/>
                </a:highlight>
              </a:defRPr>
            </a:lvl3pPr>
            <a:lvl4pPr lvl="3" rtl="0">
              <a:buNone/>
              <a:defRPr>
                <a:solidFill>
                  <a:srgbClr val="293D44"/>
                </a:solidFill>
                <a:highlight>
                  <a:srgbClr val="FFFFFF"/>
                </a:highlight>
              </a:defRPr>
            </a:lvl4pPr>
            <a:lvl5pPr lvl="4" rtl="0">
              <a:buNone/>
              <a:defRPr>
                <a:solidFill>
                  <a:srgbClr val="293D44"/>
                </a:solidFill>
                <a:highlight>
                  <a:srgbClr val="FFFFFF"/>
                </a:highlight>
              </a:defRPr>
            </a:lvl5pPr>
            <a:lvl6pPr lvl="5" rtl="0">
              <a:buNone/>
              <a:defRPr>
                <a:solidFill>
                  <a:srgbClr val="293D44"/>
                </a:solidFill>
                <a:highlight>
                  <a:srgbClr val="FFFFFF"/>
                </a:highlight>
              </a:defRPr>
            </a:lvl6pPr>
            <a:lvl7pPr lvl="6" rtl="0">
              <a:buNone/>
              <a:defRPr>
                <a:solidFill>
                  <a:srgbClr val="293D44"/>
                </a:solidFill>
                <a:highlight>
                  <a:srgbClr val="FFFFFF"/>
                </a:highlight>
              </a:defRPr>
            </a:lvl7pPr>
            <a:lvl8pPr lvl="7" rtl="0">
              <a:buNone/>
              <a:defRPr>
                <a:solidFill>
                  <a:srgbClr val="293D44"/>
                </a:solidFill>
                <a:highlight>
                  <a:srgbClr val="FFFFFF"/>
                </a:highlight>
              </a:defRPr>
            </a:lvl8pPr>
            <a:lvl9pPr lvl="8" rtl="0">
              <a:buNone/>
              <a:defRPr>
                <a:solidFill>
                  <a:srgbClr val="293D44"/>
                </a:solidFill>
                <a:highlight>
                  <a:srgbClr val="FFFFFF"/>
                </a:highlight>
              </a:defRPr>
            </a:lvl9pPr>
          </a:lstStyle>
          <a:p>
            <a:pPr marL="0" lvl="0" indent="0" algn="l" rtl="0">
              <a:spcBef>
                <a:spcPts val="0"/>
              </a:spcBef>
              <a:spcAft>
                <a:spcPts val="0"/>
              </a:spcAft>
              <a:buNone/>
            </a:pPr>
            <a:r>
              <a:rPr lang="en"/>
              <a:t>Lewis Center for Regional Policy Studies</a:t>
            </a:r>
            <a:endParaRPr sz="100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48"/>
        <p:cNvGrpSpPr/>
        <p:nvPr/>
      </p:nvGrpSpPr>
      <p:grpSpPr>
        <a:xfrm>
          <a:off x="0" y="0"/>
          <a:ext cx="0" cy="0"/>
          <a:chOff x="0" y="0"/>
          <a:chExt cx="0" cy="0"/>
        </a:xfrm>
      </p:grpSpPr>
      <p:sp>
        <p:nvSpPr>
          <p:cNvPr id="49" name="Google Shape;49;p9"/>
          <p:cNvSpPr txBox="1">
            <a:spLocks noGrp="1"/>
          </p:cNvSpPr>
          <p:nvPr>
            <p:ph type="title"/>
          </p:nvPr>
        </p:nvSpPr>
        <p:spPr>
          <a:xfrm>
            <a:off x="490250" y="450150"/>
            <a:ext cx="7982100" cy="4090800"/>
          </a:xfrm>
          <a:prstGeom prst="rect">
            <a:avLst/>
          </a:prstGeom>
        </p:spPr>
        <p:txBody>
          <a:bodyPr spcFirstLastPara="1" wrap="square" lIns="91425" tIns="91425" rIns="91425" bIns="91425" anchor="ctr" anchorCtr="0">
            <a:noAutofit/>
          </a:bodyPr>
          <a:lstStyle>
            <a:lvl1pPr lvl="0">
              <a:spcBef>
                <a:spcPts val="0"/>
              </a:spcBef>
              <a:spcAft>
                <a:spcPts val="0"/>
              </a:spcAft>
              <a:buClr>
                <a:srgbClr val="C62C75"/>
              </a:buClr>
              <a:buSzPts val="4800"/>
              <a:buNone/>
              <a:defRPr sz="4800" b="1">
                <a:solidFill>
                  <a:srgbClr val="C62C75"/>
                </a:solidFill>
              </a:defRPr>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50" name="Google Shape;5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51" name="Google Shape;51;p9"/>
          <p:cNvSpPr txBox="1">
            <a:spLocks noGrp="1"/>
          </p:cNvSpPr>
          <p:nvPr>
            <p:ph type="sldNum" idx="2"/>
          </p:nvPr>
        </p:nvSpPr>
        <p:spPr>
          <a:xfrm>
            <a:off x="311675" y="4663225"/>
            <a:ext cx="2603400" cy="393600"/>
          </a:xfrm>
          <a:prstGeom prst="rect">
            <a:avLst/>
          </a:prstGeom>
        </p:spPr>
        <p:txBody>
          <a:bodyPr spcFirstLastPara="1" wrap="square" lIns="91425" tIns="91425" rIns="91425" bIns="91425" anchor="ctr" anchorCtr="0">
            <a:noAutofit/>
          </a:bodyPr>
          <a:lstStyle>
            <a:lvl1pPr lvl="0" rtl="0">
              <a:buNone/>
              <a:defRPr>
                <a:solidFill>
                  <a:srgbClr val="293D44"/>
                </a:solidFill>
                <a:highlight>
                  <a:srgbClr val="FFFFFF"/>
                </a:highlight>
              </a:defRPr>
            </a:lvl1pPr>
            <a:lvl2pPr lvl="1" rtl="0">
              <a:buNone/>
              <a:defRPr>
                <a:solidFill>
                  <a:srgbClr val="293D44"/>
                </a:solidFill>
                <a:highlight>
                  <a:srgbClr val="FFFFFF"/>
                </a:highlight>
              </a:defRPr>
            </a:lvl2pPr>
            <a:lvl3pPr lvl="2" rtl="0">
              <a:buNone/>
              <a:defRPr>
                <a:solidFill>
                  <a:srgbClr val="293D44"/>
                </a:solidFill>
                <a:highlight>
                  <a:srgbClr val="FFFFFF"/>
                </a:highlight>
              </a:defRPr>
            </a:lvl3pPr>
            <a:lvl4pPr lvl="3" rtl="0">
              <a:buNone/>
              <a:defRPr>
                <a:solidFill>
                  <a:srgbClr val="293D44"/>
                </a:solidFill>
                <a:highlight>
                  <a:srgbClr val="FFFFFF"/>
                </a:highlight>
              </a:defRPr>
            </a:lvl4pPr>
            <a:lvl5pPr lvl="4" rtl="0">
              <a:buNone/>
              <a:defRPr>
                <a:solidFill>
                  <a:srgbClr val="293D44"/>
                </a:solidFill>
                <a:highlight>
                  <a:srgbClr val="FFFFFF"/>
                </a:highlight>
              </a:defRPr>
            </a:lvl5pPr>
            <a:lvl6pPr lvl="5" rtl="0">
              <a:buNone/>
              <a:defRPr>
                <a:solidFill>
                  <a:srgbClr val="293D44"/>
                </a:solidFill>
                <a:highlight>
                  <a:srgbClr val="FFFFFF"/>
                </a:highlight>
              </a:defRPr>
            </a:lvl6pPr>
            <a:lvl7pPr lvl="6" rtl="0">
              <a:buNone/>
              <a:defRPr>
                <a:solidFill>
                  <a:srgbClr val="293D44"/>
                </a:solidFill>
                <a:highlight>
                  <a:srgbClr val="FFFFFF"/>
                </a:highlight>
              </a:defRPr>
            </a:lvl7pPr>
            <a:lvl8pPr lvl="7" rtl="0">
              <a:buNone/>
              <a:defRPr>
                <a:solidFill>
                  <a:srgbClr val="293D44"/>
                </a:solidFill>
                <a:highlight>
                  <a:srgbClr val="FFFFFF"/>
                </a:highlight>
              </a:defRPr>
            </a:lvl8pPr>
            <a:lvl9pPr lvl="8" rtl="0">
              <a:buNone/>
              <a:defRPr>
                <a:solidFill>
                  <a:srgbClr val="293D44"/>
                </a:solidFill>
                <a:highlight>
                  <a:srgbClr val="FFFFFF"/>
                </a:highlight>
              </a:defRPr>
            </a:lvl9pPr>
          </a:lstStyle>
          <a:p>
            <a:pPr marL="0" lvl="0" indent="0" algn="l" rtl="0">
              <a:spcBef>
                <a:spcPts val="0"/>
              </a:spcBef>
              <a:spcAft>
                <a:spcPts val="0"/>
              </a:spcAft>
              <a:buNone/>
            </a:pPr>
            <a:r>
              <a:rPr lang="en"/>
              <a:t>Lewis Center for Regional Policy Studies</a:t>
            </a:r>
            <a:endParaRPr sz="100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52"/>
        <p:cNvGrpSpPr/>
        <p:nvPr/>
      </p:nvGrpSpPr>
      <p:grpSpPr>
        <a:xfrm>
          <a:off x="0" y="0"/>
          <a:ext cx="0" cy="0"/>
          <a:chOff x="0" y="0"/>
          <a:chExt cx="0" cy="0"/>
        </a:xfrm>
      </p:grpSpPr>
      <p:sp>
        <p:nvSpPr>
          <p:cNvPr id="53" name="Google Shape;53;p10"/>
          <p:cNvSpPr/>
          <p:nvPr/>
        </p:nvSpPr>
        <p:spPr>
          <a:xfrm>
            <a:off x="4572000" y="-125"/>
            <a:ext cx="4572000" cy="5143500"/>
          </a:xfrm>
          <a:prstGeom prst="rect">
            <a:avLst/>
          </a:prstGeom>
          <a:solidFill>
            <a:srgbClr val="FCEE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10"/>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spcBef>
                <a:spcPts val="0"/>
              </a:spcBef>
              <a:spcAft>
                <a:spcPts val="0"/>
              </a:spcAft>
              <a:buSzPts val="4200"/>
              <a:buNone/>
              <a:defRPr sz="4200"/>
            </a:lvl1pPr>
            <a:lvl2pPr lvl="1">
              <a:spcBef>
                <a:spcPts val="0"/>
              </a:spcBef>
              <a:spcAft>
                <a:spcPts val="0"/>
              </a:spcAft>
              <a:buSzPts val="4200"/>
              <a:buNone/>
              <a:defRPr sz="4200"/>
            </a:lvl2pPr>
            <a:lvl3pPr lvl="2">
              <a:spcBef>
                <a:spcPts val="0"/>
              </a:spcBef>
              <a:spcAft>
                <a:spcPts val="0"/>
              </a:spcAft>
              <a:buSzPts val="4200"/>
              <a:buNone/>
              <a:defRPr sz="4200"/>
            </a:lvl3pPr>
            <a:lvl4pPr lvl="3">
              <a:spcBef>
                <a:spcPts val="0"/>
              </a:spcBef>
              <a:spcAft>
                <a:spcPts val="0"/>
              </a:spcAft>
              <a:buSzPts val="4200"/>
              <a:buNone/>
              <a:defRPr sz="4200"/>
            </a:lvl4pPr>
            <a:lvl5pPr lvl="4">
              <a:spcBef>
                <a:spcPts val="0"/>
              </a:spcBef>
              <a:spcAft>
                <a:spcPts val="0"/>
              </a:spcAft>
              <a:buSzPts val="4200"/>
              <a:buNone/>
              <a:defRPr sz="4200"/>
            </a:lvl5pPr>
            <a:lvl6pPr lvl="5">
              <a:spcBef>
                <a:spcPts val="0"/>
              </a:spcBef>
              <a:spcAft>
                <a:spcPts val="0"/>
              </a:spcAft>
              <a:buSzPts val="4200"/>
              <a:buNone/>
              <a:defRPr sz="4200"/>
            </a:lvl6pPr>
            <a:lvl7pPr lvl="6">
              <a:spcBef>
                <a:spcPts val="0"/>
              </a:spcBef>
              <a:spcAft>
                <a:spcPts val="0"/>
              </a:spcAft>
              <a:buSzPts val="4200"/>
              <a:buNone/>
              <a:defRPr sz="4200"/>
            </a:lvl7pPr>
            <a:lvl8pPr lvl="7">
              <a:spcBef>
                <a:spcPts val="0"/>
              </a:spcBef>
              <a:spcAft>
                <a:spcPts val="0"/>
              </a:spcAft>
              <a:buSzPts val="4200"/>
              <a:buNone/>
              <a:defRPr sz="4200"/>
            </a:lvl8pPr>
            <a:lvl9pPr lvl="8">
              <a:spcBef>
                <a:spcPts val="0"/>
              </a:spcBef>
              <a:spcAft>
                <a:spcPts val="0"/>
              </a:spcAft>
              <a:buSzPts val="4200"/>
              <a:buNone/>
              <a:defRPr sz="4200"/>
            </a:lvl9pPr>
          </a:lstStyle>
          <a:p>
            <a:endParaRPr/>
          </a:p>
        </p:txBody>
      </p:sp>
      <p:sp>
        <p:nvSpPr>
          <p:cNvPr id="55" name="Google Shape;55;p10"/>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Clr>
                <a:srgbClr val="293D44"/>
              </a:buClr>
              <a:buSzPts val="2100"/>
              <a:buNone/>
              <a:defRPr sz="2100">
                <a:solidFill>
                  <a:srgbClr val="293D44"/>
                </a:solidFill>
              </a:defRPr>
            </a:lvl1pPr>
            <a:lvl2pPr lvl="1">
              <a:lnSpc>
                <a:spcPct val="100000"/>
              </a:lnSpc>
              <a:spcBef>
                <a:spcPts val="0"/>
              </a:spcBef>
              <a:spcAft>
                <a:spcPts val="0"/>
              </a:spcAft>
              <a:buSzPts val="2100"/>
              <a:buNone/>
              <a:defRPr sz="2100"/>
            </a:lvl2pPr>
            <a:lvl3pPr lvl="2">
              <a:lnSpc>
                <a:spcPct val="100000"/>
              </a:lnSpc>
              <a:spcBef>
                <a:spcPts val="0"/>
              </a:spcBef>
              <a:spcAft>
                <a:spcPts val="0"/>
              </a:spcAft>
              <a:buSzPts val="2100"/>
              <a:buNone/>
              <a:defRPr sz="2100"/>
            </a:lvl3pPr>
            <a:lvl4pPr lvl="3">
              <a:lnSpc>
                <a:spcPct val="100000"/>
              </a:lnSpc>
              <a:spcBef>
                <a:spcPts val="0"/>
              </a:spcBef>
              <a:spcAft>
                <a:spcPts val="0"/>
              </a:spcAft>
              <a:buSzPts val="2100"/>
              <a:buNone/>
              <a:defRPr sz="2100"/>
            </a:lvl4pPr>
            <a:lvl5pPr lvl="4">
              <a:lnSpc>
                <a:spcPct val="100000"/>
              </a:lnSpc>
              <a:spcBef>
                <a:spcPts val="0"/>
              </a:spcBef>
              <a:spcAft>
                <a:spcPts val="0"/>
              </a:spcAft>
              <a:buSzPts val="2100"/>
              <a:buNone/>
              <a:defRPr sz="2100"/>
            </a:lvl5pPr>
            <a:lvl6pPr lvl="5">
              <a:lnSpc>
                <a:spcPct val="100000"/>
              </a:lnSpc>
              <a:spcBef>
                <a:spcPts val="0"/>
              </a:spcBef>
              <a:spcAft>
                <a:spcPts val="0"/>
              </a:spcAft>
              <a:buSzPts val="2100"/>
              <a:buNone/>
              <a:defRPr sz="2100"/>
            </a:lvl6pPr>
            <a:lvl7pPr lvl="6">
              <a:lnSpc>
                <a:spcPct val="100000"/>
              </a:lnSpc>
              <a:spcBef>
                <a:spcPts val="0"/>
              </a:spcBef>
              <a:spcAft>
                <a:spcPts val="0"/>
              </a:spcAft>
              <a:buSzPts val="2100"/>
              <a:buNone/>
              <a:defRPr sz="2100"/>
            </a:lvl7pPr>
            <a:lvl8pPr lvl="7">
              <a:lnSpc>
                <a:spcPct val="100000"/>
              </a:lnSpc>
              <a:spcBef>
                <a:spcPts val="0"/>
              </a:spcBef>
              <a:spcAft>
                <a:spcPts val="0"/>
              </a:spcAft>
              <a:buSzPts val="2100"/>
              <a:buNone/>
              <a:defRPr sz="2100"/>
            </a:lvl8pPr>
            <a:lvl9pPr lvl="8">
              <a:lnSpc>
                <a:spcPct val="100000"/>
              </a:lnSpc>
              <a:spcBef>
                <a:spcPts val="0"/>
              </a:spcBef>
              <a:spcAft>
                <a:spcPts val="0"/>
              </a:spcAft>
              <a:buSzPts val="2100"/>
              <a:buNone/>
              <a:defRPr sz="2100"/>
            </a:lvl9pPr>
          </a:lstStyle>
          <a:p>
            <a:endParaRPr/>
          </a:p>
        </p:txBody>
      </p:sp>
      <p:sp>
        <p:nvSpPr>
          <p:cNvPr id="56" name="Google Shape;56;p10"/>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57" name="Google Shape;57;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58" name="Google Shape;58;p10"/>
          <p:cNvSpPr txBox="1">
            <a:spLocks noGrp="1"/>
          </p:cNvSpPr>
          <p:nvPr>
            <p:ph type="sldNum" idx="3"/>
          </p:nvPr>
        </p:nvSpPr>
        <p:spPr>
          <a:xfrm>
            <a:off x="311675" y="4663225"/>
            <a:ext cx="2603400" cy="393600"/>
          </a:xfrm>
          <a:prstGeom prst="rect">
            <a:avLst/>
          </a:prstGeom>
        </p:spPr>
        <p:txBody>
          <a:bodyPr spcFirstLastPara="1" wrap="square" lIns="91425" tIns="91425" rIns="91425" bIns="91425" anchor="ctr" anchorCtr="0">
            <a:noAutofit/>
          </a:bodyPr>
          <a:lstStyle>
            <a:lvl1pPr lvl="0" rtl="0">
              <a:buNone/>
              <a:defRPr>
                <a:solidFill>
                  <a:srgbClr val="293D44"/>
                </a:solidFill>
                <a:highlight>
                  <a:srgbClr val="FFFFFF"/>
                </a:highlight>
              </a:defRPr>
            </a:lvl1pPr>
            <a:lvl2pPr lvl="1" rtl="0">
              <a:buNone/>
              <a:defRPr>
                <a:solidFill>
                  <a:srgbClr val="293D44"/>
                </a:solidFill>
                <a:highlight>
                  <a:srgbClr val="FFFFFF"/>
                </a:highlight>
              </a:defRPr>
            </a:lvl2pPr>
            <a:lvl3pPr lvl="2" rtl="0">
              <a:buNone/>
              <a:defRPr>
                <a:solidFill>
                  <a:srgbClr val="293D44"/>
                </a:solidFill>
                <a:highlight>
                  <a:srgbClr val="FFFFFF"/>
                </a:highlight>
              </a:defRPr>
            </a:lvl3pPr>
            <a:lvl4pPr lvl="3" rtl="0">
              <a:buNone/>
              <a:defRPr>
                <a:solidFill>
                  <a:srgbClr val="293D44"/>
                </a:solidFill>
                <a:highlight>
                  <a:srgbClr val="FFFFFF"/>
                </a:highlight>
              </a:defRPr>
            </a:lvl4pPr>
            <a:lvl5pPr lvl="4" rtl="0">
              <a:buNone/>
              <a:defRPr>
                <a:solidFill>
                  <a:srgbClr val="293D44"/>
                </a:solidFill>
                <a:highlight>
                  <a:srgbClr val="FFFFFF"/>
                </a:highlight>
              </a:defRPr>
            </a:lvl5pPr>
            <a:lvl6pPr lvl="5" rtl="0">
              <a:buNone/>
              <a:defRPr>
                <a:solidFill>
                  <a:srgbClr val="293D44"/>
                </a:solidFill>
                <a:highlight>
                  <a:srgbClr val="FFFFFF"/>
                </a:highlight>
              </a:defRPr>
            </a:lvl6pPr>
            <a:lvl7pPr lvl="6" rtl="0">
              <a:buNone/>
              <a:defRPr>
                <a:solidFill>
                  <a:srgbClr val="293D44"/>
                </a:solidFill>
                <a:highlight>
                  <a:srgbClr val="FFFFFF"/>
                </a:highlight>
              </a:defRPr>
            </a:lvl7pPr>
            <a:lvl8pPr lvl="7" rtl="0">
              <a:buNone/>
              <a:defRPr>
                <a:solidFill>
                  <a:srgbClr val="293D44"/>
                </a:solidFill>
                <a:highlight>
                  <a:srgbClr val="FFFFFF"/>
                </a:highlight>
              </a:defRPr>
            </a:lvl8pPr>
            <a:lvl9pPr lvl="8" rtl="0">
              <a:buNone/>
              <a:defRPr>
                <a:solidFill>
                  <a:srgbClr val="293D44"/>
                </a:solidFill>
                <a:highlight>
                  <a:srgbClr val="FFFFFF"/>
                </a:highlight>
              </a:defRPr>
            </a:lvl9pPr>
          </a:lstStyle>
          <a:p>
            <a:pPr marL="0" lvl="0" indent="0" algn="l" rtl="0">
              <a:spcBef>
                <a:spcPts val="0"/>
              </a:spcBef>
              <a:spcAft>
                <a:spcPts val="0"/>
              </a:spcAft>
              <a:buNone/>
            </a:pPr>
            <a:r>
              <a:rPr lang="en"/>
              <a:t>Lewis Center for Regional Policy Studies</a:t>
            </a:r>
            <a:endParaRPr sz="100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31827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rgbClr val="21AFA8"/>
              </a:buClr>
              <a:buSzPts val="2400"/>
              <a:buNone/>
              <a:defRPr sz="2400" b="1">
                <a:solidFill>
                  <a:srgbClr val="21AFA8"/>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rgbClr val="262121"/>
              </a:buClr>
              <a:buSzPts val="1800"/>
              <a:buChar char="●"/>
              <a:defRPr sz="1800">
                <a:solidFill>
                  <a:srgbClr val="262121"/>
                </a:solidFill>
              </a:defRPr>
            </a:lvl1pPr>
            <a:lvl2pPr marL="914400" lvl="1" indent="-317500">
              <a:lnSpc>
                <a:spcPct val="115000"/>
              </a:lnSpc>
              <a:spcBef>
                <a:spcPts val="1600"/>
              </a:spcBef>
              <a:spcAft>
                <a:spcPts val="0"/>
              </a:spcAft>
              <a:buClr>
                <a:srgbClr val="262121"/>
              </a:buClr>
              <a:buSzPts val="1400"/>
              <a:buChar char="○"/>
              <a:defRPr>
                <a:solidFill>
                  <a:srgbClr val="262121"/>
                </a:solidFill>
              </a:defRPr>
            </a:lvl2pPr>
            <a:lvl3pPr marL="1371600" lvl="2" indent="-317500">
              <a:lnSpc>
                <a:spcPct val="115000"/>
              </a:lnSpc>
              <a:spcBef>
                <a:spcPts val="1600"/>
              </a:spcBef>
              <a:spcAft>
                <a:spcPts val="0"/>
              </a:spcAft>
              <a:buClr>
                <a:srgbClr val="262121"/>
              </a:buClr>
              <a:buSzPts val="1400"/>
              <a:buChar char="■"/>
              <a:defRPr>
                <a:solidFill>
                  <a:srgbClr val="262121"/>
                </a:solidFill>
              </a:defRPr>
            </a:lvl3pPr>
            <a:lvl4pPr marL="1828800" lvl="3" indent="-317500">
              <a:lnSpc>
                <a:spcPct val="115000"/>
              </a:lnSpc>
              <a:spcBef>
                <a:spcPts val="1600"/>
              </a:spcBef>
              <a:spcAft>
                <a:spcPts val="0"/>
              </a:spcAft>
              <a:buClr>
                <a:srgbClr val="262121"/>
              </a:buClr>
              <a:buSzPts val="1400"/>
              <a:buChar char="●"/>
              <a:defRPr>
                <a:solidFill>
                  <a:srgbClr val="262121"/>
                </a:solidFill>
              </a:defRPr>
            </a:lvl4pPr>
            <a:lvl5pPr marL="2286000" lvl="4" indent="-317500">
              <a:lnSpc>
                <a:spcPct val="115000"/>
              </a:lnSpc>
              <a:spcBef>
                <a:spcPts val="1600"/>
              </a:spcBef>
              <a:spcAft>
                <a:spcPts val="0"/>
              </a:spcAft>
              <a:buClr>
                <a:srgbClr val="262121"/>
              </a:buClr>
              <a:buSzPts val="1400"/>
              <a:buChar char="○"/>
              <a:defRPr>
                <a:solidFill>
                  <a:srgbClr val="262121"/>
                </a:solidFill>
              </a:defRPr>
            </a:lvl5pPr>
            <a:lvl6pPr marL="2743200" lvl="5" indent="-317500">
              <a:lnSpc>
                <a:spcPct val="115000"/>
              </a:lnSpc>
              <a:spcBef>
                <a:spcPts val="1600"/>
              </a:spcBef>
              <a:spcAft>
                <a:spcPts val="0"/>
              </a:spcAft>
              <a:buClr>
                <a:srgbClr val="262121"/>
              </a:buClr>
              <a:buSzPts val="1400"/>
              <a:buChar char="■"/>
              <a:defRPr>
                <a:solidFill>
                  <a:srgbClr val="262121"/>
                </a:solidFill>
              </a:defRPr>
            </a:lvl6pPr>
            <a:lvl7pPr marL="3200400" lvl="6" indent="-317500">
              <a:lnSpc>
                <a:spcPct val="115000"/>
              </a:lnSpc>
              <a:spcBef>
                <a:spcPts val="1600"/>
              </a:spcBef>
              <a:spcAft>
                <a:spcPts val="0"/>
              </a:spcAft>
              <a:buClr>
                <a:srgbClr val="262121"/>
              </a:buClr>
              <a:buSzPts val="1400"/>
              <a:buChar char="●"/>
              <a:defRPr>
                <a:solidFill>
                  <a:srgbClr val="262121"/>
                </a:solidFill>
              </a:defRPr>
            </a:lvl7pPr>
            <a:lvl8pPr marL="3657600" lvl="7" indent="-317500">
              <a:lnSpc>
                <a:spcPct val="115000"/>
              </a:lnSpc>
              <a:spcBef>
                <a:spcPts val="1600"/>
              </a:spcBef>
              <a:spcAft>
                <a:spcPts val="0"/>
              </a:spcAft>
              <a:buClr>
                <a:srgbClr val="262121"/>
              </a:buClr>
              <a:buSzPts val="1400"/>
              <a:buChar char="○"/>
              <a:defRPr>
                <a:solidFill>
                  <a:srgbClr val="262121"/>
                </a:solidFill>
              </a:defRPr>
            </a:lvl8pPr>
            <a:lvl9pPr marL="4114800" lvl="8" indent="-317500">
              <a:lnSpc>
                <a:spcPct val="115000"/>
              </a:lnSpc>
              <a:spcBef>
                <a:spcPts val="1600"/>
              </a:spcBef>
              <a:spcAft>
                <a:spcPts val="1600"/>
              </a:spcAft>
              <a:buClr>
                <a:srgbClr val="262121"/>
              </a:buClr>
              <a:buSzPts val="1400"/>
              <a:buChar char="■"/>
              <a:defRPr>
                <a:solidFill>
                  <a:srgbClr val="262121"/>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
        <p:nvSpPr>
          <p:cNvPr id="9" name="Google Shape;9;p1"/>
          <p:cNvSpPr txBox="1">
            <a:spLocks noGrp="1"/>
          </p:cNvSpPr>
          <p:nvPr>
            <p:ph type="sldNum" idx="2"/>
          </p:nvPr>
        </p:nvSpPr>
        <p:spPr>
          <a:xfrm>
            <a:off x="311675" y="4663225"/>
            <a:ext cx="2550600" cy="393600"/>
          </a:xfrm>
          <a:prstGeom prst="rect">
            <a:avLst/>
          </a:prstGeom>
          <a:noFill/>
          <a:ln>
            <a:noFill/>
          </a:ln>
        </p:spPr>
        <p:txBody>
          <a:bodyPr spcFirstLastPara="1" wrap="square" lIns="91425" tIns="91425" rIns="91425" bIns="91425" anchor="ctr" anchorCtr="0">
            <a:noAutofit/>
          </a:bodyPr>
          <a:lstStyle>
            <a:lvl1pPr lvl="0" rtl="0">
              <a:buNone/>
              <a:defRPr sz="1000">
                <a:solidFill>
                  <a:srgbClr val="293D44"/>
                </a:solidFill>
              </a:defRPr>
            </a:lvl1pPr>
            <a:lvl2pPr lvl="1" rtl="0">
              <a:buNone/>
              <a:defRPr sz="1000">
                <a:solidFill>
                  <a:srgbClr val="293D44"/>
                </a:solidFill>
              </a:defRPr>
            </a:lvl2pPr>
            <a:lvl3pPr lvl="2" rtl="0">
              <a:buNone/>
              <a:defRPr sz="1000">
                <a:solidFill>
                  <a:srgbClr val="293D44"/>
                </a:solidFill>
              </a:defRPr>
            </a:lvl3pPr>
            <a:lvl4pPr lvl="3" rtl="0">
              <a:buNone/>
              <a:defRPr sz="1000">
                <a:solidFill>
                  <a:srgbClr val="293D44"/>
                </a:solidFill>
              </a:defRPr>
            </a:lvl4pPr>
            <a:lvl5pPr lvl="4" rtl="0">
              <a:buNone/>
              <a:defRPr sz="1000">
                <a:solidFill>
                  <a:srgbClr val="293D44"/>
                </a:solidFill>
              </a:defRPr>
            </a:lvl5pPr>
            <a:lvl6pPr lvl="5" rtl="0">
              <a:buNone/>
              <a:defRPr sz="1000">
                <a:solidFill>
                  <a:srgbClr val="293D44"/>
                </a:solidFill>
              </a:defRPr>
            </a:lvl6pPr>
            <a:lvl7pPr lvl="6" rtl="0">
              <a:buNone/>
              <a:defRPr sz="1000">
                <a:solidFill>
                  <a:srgbClr val="293D44"/>
                </a:solidFill>
              </a:defRPr>
            </a:lvl7pPr>
            <a:lvl8pPr lvl="7" rtl="0">
              <a:buNone/>
              <a:defRPr sz="1000">
                <a:solidFill>
                  <a:srgbClr val="293D44"/>
                </a:solidFill>
              </a:defRPr>
            </a:lvl8pPr>
            <a:lvl9pPr lvl="8" rtl="0">
              <a:buNone/>
              <a:defRPr sz="1000">
                <a:solidFill>
                  <a:srgbClr val="293D44"/>
                </a:solidFill>
              </a:defRPr>
            </a:lvl9pPr>
          </a:lstStyle>
          <a:p>
            <a:pPr marL="0" lvl="0" indent="0" algn="l" rtl="0">
              <a:spcBef>
                <a:spcPts val="0"/>
              </a:spcBef>
              <a:spcAft>
                <a:spcPts val="0"/>
              </a:spcAft>
              <a:buNone/>
            </a:pPr>
            <a:r>
              <a:rPr lang="en"/>
              <a:t>Lewis Center for Regional Policy Studies</a:t>
            </a:r>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6.jpeg"/><Relationship Id="rId4" Type="http://schemas.openxmlformats.org/officeDocument/2006/relationships/image" Target="../media/image5.jpeg"/></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6.xml"/><Relationship Id="rId5" Type="http://schemas.openxmlformats.org/officeDocument/2006/relationships/image" Target="../media/image15.png"/><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8.png"/><Relationship Id="rId1" Type="http://schemas.openxmlformats.org/officeDocument/2006/relationships/slideLayout" Target="../slideLayouts/slideLayout6.xml"/><Relationship Id="rId4" Type="http://schemas.openxmlformats.org/officeDocument/2006/relationships/image" Target="../media/image19.jpeg"/></Relationships>
</file>

<file path=ppt/slides/_rels/slide1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4.xml"/><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0.xml"/><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1.xml"/><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0"/>
        <p:cNvGrpSpPr/>
        <p:nvPr/>
      </p:nvGrpSpPr>
      <p:grpSpPr>
        <a:xfrm>
          <a:off x="0" y="0"/>
          <a:ext cx="0" cy="0"/>
          <a:chOff x="0" y="0"/>
          <a:chExt cx="0" cy="0"/>
        </a:xfrm>
      </p:grpSpPr>
      <p:sp>
        <p:nvSpPr>
          <p:cNvPr id="81" name="Google Shape;81;p15"/>
          <p:cNvSpPr txBox="1">
            <a:spLocks noGrp="1"/>
          </p:cNvSpPr>
          <p:nvPr>
            <p:ph type="ctrTitle"/>
          </p:nvPr>
        </p:nvSpPr>
        <p:spPr>
          <a:xfrm>
            <a:off x="3166725" y="1130675"/>
            <a:ext cx="5441100" cy="20526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dirty="0"/>
              <a:t>Lessons learned and long overdue reforms in U.S. housing policy</a:t>
            </a:r>
            <a:endParaRPr dirty="0"/>
          </a:p>
        </p:txBody>
      </p:sp>
      <p:sp>
        <p:nvSpPr>
          <p:cNvPr id="82" name="Google Shape;82;p15"/>
          <p:cNvSpPr txBox="1">
            <a:spLocks noGrp="1"/>
          </p:cNvSpPr>
          <p:nvPr>
            <p:ph type="subTitle" idx="1"/>
          </p:nvPr>
        </p:nvSpPr>
        <p:spPr>
          <a:xfrm>
            <a:off x="3214700" y="3651331"/>
            <a:ext cx="4249271" cy="361493"/>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Shane Phillips</a:t>
            </a:r>
            <a:endParaRPr dirty="0"/>
          </a:p>
          <a:p>
            <a:pPr marL="0" lvl="0" indent="0" algn="l" rtl="0">
              <a:spcBef>
                <a:spcPts val="0"/>
              </a:spcBef>
              <a:spcAft>
                <a:spcPts val="0"/>
              </a:spcAft>
              <a:buNone/>
            </a:pPr>
            <a:r>
              <a:rPr lang="en" dirty="0"/>
              <a:t>6 December 2023</a:t>
            </a:r>
            <a:endParaRPr dirty="0"/>
          </a:p>
        </p:txBody>
      </p:sp>
      <p:sp>
        <p:nvSpPr>
          <p:cNvPr id="83" name="Google Shape;83;p1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a:t>
            </a:fld>
            <a:endParaRPr/>
          </a:p>
        </p:txBody>
      </p:sp>
      <p:pic>
        <p:nvPicPr>
          <p:cNvPr id="3074" name="Picture 2">
            <a:extLst>
              <a:ext uri="{FF2B5EF4-FFF2-40B4-BE49-F238E27FC236}">
                <a16:creationId xmlns:a16="http://schemas.microsoft.com/office/drawing/2014/main" id="{CFC235D9-7810-3256-1917-54C58509ED1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4200"/>
          <a:stretch/>
        </p:blipFill>
        <p:spPr bwMode="auto">
          <a:xfrm>
            <a:off x="-616707" y="-108858"/>
            <a:ext cx="3368221" cy="2345871"/>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California's New Housing Laws: Here's What to Know - The New York Times">
            <a:extLst>
              <a:ext uri="{FF2B5EF4-FFF2-40B4-BE49-F238E27FC236}">
                <a16:creationId xmlns:a16="http://schemas.microsoft.com/office/drawing/2014/main" id="{1126C1A0-AF8C-932A-8CAA-E7F9908B5CD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5885"/>
          <a:stretch/>
        </p:blipFill>
        <p:spPr bwMode="auto">
          <a:xfrm>
            <a:off x="-129642" y="1988457"/>
            <a:ext cx="2880100" cy="1615068"/>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These policies can address Los Angeles housing crisis - CalMatters">
            <a:extLst>
              <a:ext uri="{FF2B5EF4-FFF2-40B4-BE49-F238E27FC236}">
                <a16:creationId xmlns:a16="http://schemas.microsoft.com/office/drawing/2014/main" id="{9373EF75-6468-347E-E757-18DBBFA2CA70}"/>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1353"/>
          <a:stretch/>
        </p:blipFill>
        <p:spPr bwMode="auto">
          <a:xfrm>
            <a:off x="-128586" y="3501571"/>
            <a:ext cx="2880100" cy="169998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E7D1B7-636C-B0B0-CD77-B51100135481}"/>
              </a:ext>
            </a:extLst>
          </p:cNvPr>
          <p:cNvSpPr>
            <a:spLocks noGrp="1"/>
          </p:cNvSpPr>
          <p:nvPr>
            <p:ph type="title"/>
          </p:nvPr>
        </p:nvSpPr>
        <p:spPr>
          <a:xfrm>
            <a:off x="311700" y="318275"/>
            <a:ext cx="8618214" cy="572700"/>
          </a:xfrm>
        </p:spPr>
        <p:txBody>
          <a:bodyPr/>
          <a:lstStyle/>
          <a:p>
            <a:r>
              <a:rPr lang="en-US" dirty="0"/>
              <a:t>Housing unaffordability is a nationwide problem</a:t>
            </a:r>
          </a:p>
        </p:txBody>
      </p:sp>
      <p:sp>
        <p:nvSpPr>
          <p:cNvPr id="3" name="Slide Number Placeholder 2">
            <a:extLst>
              <a:ext uri="{FF2B5EF4-FFF2-40B4-BE49-F238E27FC236}">
                <a16:creationId xmlns:a16="http://schemas.microsoft.com/office/drawing/2014/main" id="{E6665B93-3FDA-0128-46B1-861E75C699F1}"/>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10</a:t>
            </a:fld>
            <a:endParaRPr lang="en"/>
          </a:p>
        </p:txBody>
      </p:sp>
      <p:sp>
        <p:nvSpPr>
          <p:cNvPr id="4" name="Slide Number Placeholder 3">
            <a:extLst>
              <a:ext uri="{FF2B5EF4-FFF2-40B4-BE49-F238E27FC236}">
                <a16:creationId xmlns:a16="http://schemas.microsoft.com/office/drawing/2014/main" id="{15B1DEF2-A9AC-6D93-9E1D-FA40A360FE96}"/>
              </a:ext>
            </a:extLst>
          </p:cNvPr>
          <p:cNvSpPr>
            <a:spLocks noGrp="1"/>
          </p:cNvSpPr>
          <p:nvPr>
            <p:ph type="sldNum" idx="2"/>
          </p:nvPr>
        </p:nvSpPr>
        <p:spPr/>
        <p:txBody>
          <a:bodyPr/>
          <a:lstStyle/>
          <a:p>
            <a:pPr marL="0" lvl="0" indent="0" algn="l" rtl="0">
              <a:spcBef>
                <a:spcPts val="0"/>
              </a:spcBef>
              <a:spcAft>
                <a:spcPts val="0"/>
              </a:spcAft>
              <a:buNone/>
            </a:pPr>
            <a:r>
              <a:rPr lang="en-US" dirty="0"/>
              <a:t>Lewis Center for Regional Policy Studies</a:t>
            </a:r>
            <a:endParaRPr lang="en-US" sz="1000" dirty="0"/>
          </a:p>
        </p:txBody>
      </p:sp>
      <p:pic>
        <p:nvPicPr>
          <p:cNvPr id="9" name="Picture 8" descr="A map of the united states&#10;&#10;Description automatically generated">
            <a:extLst>
              <a:ext uri="{FF2B5EF4-FFF2-40B4-BE49-F238E27FC236}">
                <a16:creationId xmlns:a16="http://schemas.microsoft.com/office/drawing/2014/main" id="{C8CA6169-435A-3393-2695-F6067E5D887F}"/>
              </a:ext>
            </a:extLst>
          </p:cNvPr>
          <p:cNvPicPr>
            <a:picLocks noChangeAspect="1"/>
          </p:cNvPicPr>
          <p:nvPr/>
        </p:nvPicPr>
        <p:blipFill>
          <a:blip r:embed="rId3"/>
          <a:stretch>
            <a:fillRect/>
          </a:stretch>
        </p:blipFill>
        <p:spPr>
          <a:xfrm>
            <a:off x="3352797" y="2015489"/>
            <a:ext cx="2438405" cy="1112522"/>
          </a:xfrm>
          <a:prstGeom prst="rect">
            <a:avLst/>
          </a:prstGeom>
        </p:spPr>
      </p:pic>
      <p:pic>
        <p:nvPicPr>
          <p:cNvPr id="12" name="Picture 11" descr="A map of the united states&#10;&#10;Description automatically generated">
            <a:extLst>
              <a:ext uri="{FF2B5EF4-FFF2-40B4-BE49-F238E27FC236}">
                <a16:creationId xmlns:a16="http://schemas.microsoft.com/office/drawing/2014/main" id="{FC57F5B5-66C8-5E5B-06BF-AAE99AB049DF}"/>
              </a:ext>
            </a:extLst>
          </p:cNvPr>
          <p:cNvPicPr>
            <a:picLocks noChangeAspect="1"/>
          </p:cNvPicPr>
          <p:nvPr/>
        </p:nvPicPr>
        <p:blipFill>
          <a:blip r:embed="rId4"/>
          <a:stretch>
            <a:fillRect/>
          </a:stretch>
        </p:blipFill>
        <p:spPr>
          <a:xfrm>
            <a:off x="359323" y="1087619"/>
            <a:ext cx="5431879" cy="2423976"/>
          </a:xfrm>
          <a:prstGeom prst="rect">
            <a:avLst/>
          </a:prstGeom>
        </p:spPr>
      </p:pic>
      <p:pic>
        <p:nvPicPr>
          <p:cNvPr id="14" name="Picture 13" descr="A map of the united states&#10;&#10;Description automatically generated">
            <a:extLst>
              <a:ext uri="{FF2B5EF4-FFF2-40B4-BE49-F238E27FC236}">
                <a16:creationId xmlns:a16="http://schemas.microsoft.com/office/drawing/2014/main" id="{FBA93E17-A6CC-6C9E-B360-E97097D60162}"/>
              </a:ext>
            </a:extLst>
          </p:cNvPr>
          <p:cNvPicPr>
            <a:picLocks noChangeAspect="1"/>
          </p:cNvPicPr>
          <p:nvPr/>
        </p:nvPicPr>
        <p:blipFill>
          <a:blip r:embed="rId5"/>
          <a:stretch>
            <a:fillRect/>
          </a:stretch>
        </p:blipFill>
        <p:spPr>
          <a:xfrm>
            <a:off x="1799766" y="1699376"/>
            <a:ext cx="5325436" cy="2356505"/>
          </a:xfrm>
          <a:prstGeom prst="rect">
            <a:avLst/>
          </a:prstGeom>
        </p:spPr>
      </p:pic>
      <p:pic>
        <p:nvPicPr>
          <p:cNvPr id="16" name="Picture 15" descr="A map of the united states&#10;&#10;Description automatically generated">
            <a:extLst>
              <a:ext uri="{FF2B5EF4-FFF2-40B4-BE49-F238E27FC236}">
                <a16:creationId xmlns:a16="http://schemas.microsoft.com/office/drawing/2014/main" id="{FF718F73-A518-D811-B22A-5DFB9786B681}"/>
              </a:ext>
            </a:extLst>
          </p:cNvPr>
          <p:cNvPicPr>
            <a:picLocks noChangeAspect="1"/>
          </p:cNvPicPr>
          <p:nvPr/>
        </p:nvPicPr>
        <p:blipFill>
          <a:blip r:embed="rId3"/>
          <a:stretch>
            <a:fillRect/>
          </a:stretch>
        </p:blipFill>
        <p:spPr>
          <a:xfrm>
            <a:off x="3405945" y="2388457"/>
            <a:ext cx="5340863" cy="2436768"/>
          </a:xfrm>
          <a:prstGeom prst="rect">
            <a:avLst/>
          </a:prstGeom>
        </p:spPr>
      </p:pic>
      <p:sp>
        <p:nvSpPr>
          <p:cNvPr id="17" name="Google Shape;227;p33">
            <a:extLst>
              <a:ext uri="{FF2B5EF4-FFF2-40B4-BE49-F238E27FC236}">
                <a16:creationId xmlns:a16="http://schemas.microsoft.com/office/drawing/2014/main" id="{A0CA4791-DB97-B33A-9FF9-C65B448C7813}"/>
              </a:ext>
            </a:extLst>
          </p:cNvPr>
          <p:cNvSpPr txBox="1">
            <a:spLocks/>
          </p:cNvSpPr>
          <p:nvPr/>
        </p:nvSpPr>
        <p:spPr>
          <a:xfrm>
            <a:off x="3405944" y="4674101"/>
            <a:ext cx="5325435" cy="3936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spcAft>
                <a:spcPts val="1600"/>
              </a:spcAft>
            </a:pPr>
            <a:r>
              <a:rPr lang="en-US" sz="1000" dirty="0"/>
              <a:t>Source: Joint Center for Housing Studies, “As Low-Cost Units Become Increasingly Scarce, Low- and Moderate-Income Renters Are Losing Access to Many Neighborhoods”</a:t>
            </a:r>
          </a:p>
        </p:txBody>
      </p:sp>
    </p:spTree>
    <p:extLst>
      <p:ext uri="{BB962C8B-B14F-4D97-AF65-F5344CB8AC3E}">
        <p14:creationId xmlns:p14="http://schemas.microsoft.com/office/powerpoint/2010/main" val="3758095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E7D1B7-636C-B0B0-CD77-B51100135481}"/>
              </a:ext>
            </a:extLst>
          </p:cNvPr>
          <p:cNvSpPr>
            <a:spLocks noGrp="1"/>
          </p:cNvSpPr>
          <p:nvPr>
            <p:ph type="title"/>
          </p:nvPr>
        </p:nvSpPr>
        <p:spPr>
          <a:xfrm>
            <a:off x="311700" y="318275"/>
            <a:ext cx="8618214" cy="572700"/>
          </a:xfrm>
        </p:spPr>
        <p:txBody>
          <a:bodyPr/>
          <a:lstStyle/>
          <a:p>
            <a:r>
              <a:rPr lang="en-US" dirty="0"/>
              <a:t>Low &amp; mod. income households are leaving California (and likely other coastal states) due to high housing costs</a:t>
            </a:r>
          </a:p>
        </p:txBody>
      </p:sp>
      <p:sp>
        <p:nvSpPr>
          <p:cNvPr id="3" name="Slide Number Placeholder 2">
            <a:extLst>
              <a:ext uri="{FF2B5EF4-FFF2-40B4-BE49-F238E27FC236}">
                <a16:creationId xmlns:a16="http://schemas.microsoft.com/office/drawing/2014/main" id="{E6665B93-3FDA-0128-46B1-861E75C699F1}"/>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11</a:t>
            </a:fld>
            <a:endParaRPr lang="en"/>
          </a:p>
        </p:txBody>
      </p:sp>
      <p:sp>
        <p:nvSpPr>
          <p:cNvPr id="4" name="Slide Number Placeholder 3">
            <a:extLst>
              <a:ext uri="{FF2B5EF4-FFF2-40B4-BE49-F238E27FC236}">
                <a16:creationId xmlns:a16="http://schemas.microsoft.com/office/drawing/2014/main" id="{15B1DEF2-A9AC-6D93-9E1D-FA40A360FE96}"/>
              </a:ext>
            </a:extLst>
          </p:cNvPr>
          <p:cNvSpPr>
            <a:spLocks noGrp="1"/>
          </p:cNvSpPr>
          <p:nvPr>
            <p:ph type="sldNum" idx="2"/>
          </p:nvPr>
        </p:nvSpPr>
        <p:spPr/>
        <p:txBody>
          <a:bodyPr/>
          <a:lstStyle/>
          <a:p>
            <a:pPr marL="0" lvl="0" indent="0" algn="l" rtl="0">
              <a:spcBef>
                <a:spcPts val="0"/>
              </a:spcBef>
              <a:spcAft>
                <a:spcPts val="0"/>
              </a:spcAft>
              <a:buNone/>
            </a:pPr>
            <a:r>
              <a:rPr lang="en-US" dirty="0"/>
              <a:t>Lewis Center for Regional Policy Studies</a:t>
            </a:r>
            <a:endParaRPr lang="en-US" sz="1000" dirty="0"/>
          </a:p>
        </p:txBody>
      </p:sp>
      <p:pic>
        <p:nvPicPr>
          <p:cNvPr id="6" name="Picture 5">
            <a:extLst>
              <a:ext uri="{FF2B5EF4-FFF2-40B4-BE49-F238E27FC236}">
                <a16:creationId xmlns:a16="http://schemas.microsoft.com/office/drawing/2014/main" id="{9E610C4C-265A-4B3F-B8AF-2431943EFCFC}"/>
              </a:ext>
            </a:extLst>
          </p:cNvPr>
          <p:cNvPicPr>
            <a:picLocks noChangeAspect="1"/>
          </p:cNvPicPr>
          <p:nvPr/>
        </p:nvPicPr>
        <p:blipFill>
          <a:blip r:embed="rId3"/>
          <a:stretch>
            <a:fillRect/>
          </a:stretch>
        </p:blipFill>
        <p:spPr>
          <a:xfrm>
            <a:off x="170161" y="1413956"/>
            <a:ext cx="4069852" cy="2895813"/>
          </a:xfrm>
          <a:prstGeom prst="rect">
            <a:avLst/>
          </a:prstGeom>
        </p:spPr>
      </p:pic>
      <p:pic>
        <p:nvPicPr>
          <p:cNvPr id="10" name="Picture 9">
            <a:extLst>
              <a:ext uri="{FF2B5EF4-FFF2-40B4-BE49-F238E27FC236}">
                <a16:creationId xmlns:a16="http://schemas.microsoft.com/office/drawing/2014/main" id="{FD39373B-CCF2-9AAE-E2EF-E9F13A8CAC10}"/>
              </a:ext>
            </a:extLst>
          </p:cNvPr>
          <p:cNvPicPr>
            <a:picLocks noChangeAspect="1"/>
          </p:cNvPicPr>
          <p:nvPr/>
        </p:nvPicPr>
        <p:blipFill>
          <a:blip r:embed="rId4"/>
          <a:stretch>
            <a:fillRect/>
          </a:stretch>
        </p:blipFill>
        <p:spPr>
          <a:xfrm>
            <a:off x="4323690" y="1431734"/>
            <a:ext cx="4693692" cy="2878035"/>
          </a:xfrm>
          <a:prstGeom prst="rect">
            <a:avLst/>
          </a:prstGeom>
        </p:spPr>
      </p:pic>
    </p:spTree>
    <p:extLst>
      <p:ext uri="{BB962C8B-B14F-4D97-AF65-F5344CB8AC3E}">
        <p14:creationId xmlns:p14="http://schemas.microsoft.com/office/powerpoint/2010/main" val="2996380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854233-99CA-ECF9-FF06-4F51430E2CC1}"/>
              </a:ext>
            </a:extLst>
          </p:cNvPr>
          <p:cNvSpPr>
            <a:spLocks noGrp="1"/>
          </p:cNvSpPr>
          <p:nvPr>
            <p:ph type="title"/>
          </p:nvPr>
        </p:nvSpPr>
        <p:spPr>
          <a:xfrm>
            <a:off x="311700" y="1599310"/>
            <a:ext cx="8520600" cy="841800"/>
          </a:xfrm>
        </p:spPr>
        <p:txBody>
          <a:bodyPr/>
          <a:lstStyle/>
          <a:p>
            <a:r>
              <a:rPr lang="en-US" dirty="0"/>
              <a:t>Housing Scarcity</a:t>
            </a:r>
          </a:p>
        </p:txBody>
      </p:sp>
      <p:sp>
        <p:nvSpPr>
          <p:cNvPr id="3" name="Slide Number Placeholder 2">
            <a:extLst>
              <a:ext uri="{FF2B5EF4-FFF2-40B4-BE49-F238E27FC236}">
                <a16:creationId xmlns:a16="http://schemas.microsoft.com/office/drawing/2014/main" id="{FBAA8971-CF8C-38B9-7A9A-7A5E123E7B1F}"/>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12</a:t>
            </a:fld>
            <a:endParaRPr lang="en"/>
          </a:p>
        </p:txBody>
      </p:sp>
      <p:sp>
        <p:nvSpPr>
          <p:cNvPr id="4" name="Subtitle 3">
            <a:extLst>
              <a:ext uri="{FF2B5EF4-FFF2-40B4-BE49-F238E27FC236}">
                <a16:creationId xmlns:a16="http://schemas.microsoft.com/office/drawing/2014/main" id="{ABE56485-718F-8BDF-9830-81DC1E7FE21C}"/>
              </a:ext>
            </a:extLst>
          </p:cNvPr>
          <p:cNvSpPr>
            <a:spLocks noGrp="1"/>
          </p:cNvSpPr>
          <p:nvPr>
            <p:ph type="subTitle" idx="1"/>
          </p:nvPr>
        </p:nvSpPr>
        <p:spPr>
          <a:xfrm>
            <a:off x="2126343" y="2251535"/>
            <a:ext cx="4891314" cy="1235100"/>
          </a:xfrm>
        </p:spPr>
        <p:txBody>
          <a:bodyPr/>
          <a:lstStyle/>
          <a:p>
            <a:pPr marL="0" indent="0"/>
            <a:r>
              <a:rPr lang="en-US" dirty="0"/>
              <a:t>A growing understanding and acceptance of how homebuilding impacts affordability</a:t>
            </a:r>
          </a:p>
        </p:txBody>
      </p:sp>
      <p:sp>
        <p:nvSpPr>
          <p:cNvPr id="5" name="Slide Number Placeholder 4">
            <a:extLst>
              <a:ext uri="{FF2B5EF4-FFF2-40B4-BE49-F238E27FC236}">
                <a16:creationId xmlns:a16="http://schemas.microsoft.com/office/drawing/2014/main" id="{CF843B7F-EF89-FCCD-4C92-32B9E981CD0E}"/>
              </a:ext>
            </a:extLst>
          </p:cNvPr>
          <p:cNvSpPr>
            <a:spLocks noGrp="1"/>
          </p:cNvSpPr>
          <p:nvPr>
            <p:ph type="sldNum" idx="2"/>
          </p:nvPr>
        </p:nvSpPr>
        <p:spPr/>
        <p:txBody>
          <a:bodyPr/>
          <a:lstStyle/>
          <a:p>
            <a:pPr marL="0" lvl="0" indent="0" algn="l" rtl="0">
              <a:spcBef>
                <a:spcPts val="0"/>
              </a:spcBef>
              <a:spcAft>
                <a:spcPts val="0"/>
              </a:spcAft>
              <a:buNone/>
            </a:pPr>
            <a:r>
              <a:rPr lang="en-US"/>
              <a:t>Lewis Center for Regional Policy Studies</a:t>
            </a:r>
            <a:endParaRPr lang="en-US" sz="1000"/>
          </a:p>
        </p:txBody>
      </p:sp>
    </p:spTree>
    <p:extLst>
      <p:ext uri="{BB962C8B-B14F-4D97-AF65-F5344CB8AC3E}">
        <p14:creationId xmlns:p14="http://schemas.microsoft.com/office/powerpoint/2010/main" val="17404297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E7D1B7-636C-B0B0-CD77-B51100135481}"/>
              </a:ext>
            </a:extLst>
          </p:cNvPr>
          <p:cNvSpPr>
            <a:spLocks noGrp="1"/>
          </p:cNvSpPr>
          <p:nvPr>
            <p:ph type="title"/>
          </p:nvPr>
        </p:nvSpPr>
        <p:spPr/>
        <p:txBody>
          <a:bodyPr/>
          <a:lstStyle/>
          <a:p>
            <a:r>
              <a:rPr lang="en-US" dirty="0"/>
              <a:t>Limited housing supply is associated with higher prices; homebuilding is associated with lower prices</a:t>
            </a:r>
          </a:p>
        </p:txBody>
      </p:sp>
      <p:sp>
        <p:nvSpPr>
          <p:cNvPr id="3" name="Slide Number Placeholder 2">
            <a:extLst>
              <a:ext uri="{FF2B5EF4-FFF2-40B4-BE49-F238E27FC236}">
                <a16:creationId xmlns:a16="http://schemas.microsoft.com/office/drawing/2014/main" id="{E6665B93-3FDA-0128-46B1-861E75C699F1}"/>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13</a:t>
            </a:fld>
            <a:endParaRPr lang="en"/>
          </a:p>
        </p:txBody>
      </p:sp>
      <p:sp>
        <p:nvSpPr>
          <p:cNvPr id="4" name="Slide Number Placeholder 3">
            <a:extLst>
              <a:ext uri="{FF2B5EF4-FFF2-40B4-BE49-F238E27FC236}">
                <a16:creationId xmlns:a16="http://schemas.microsoft.com/office/drawing/2014/main" id="{15B1DEF2-A9AC-6D93-9E1D-FA40A360FE96}"/>
              </a:ext>
            </a:extLst>
          </p:cNvPr>
          <p:cNvSpPr>
            <a:spLocks noGrp="1"/>
          </p:cNvSpPr>
          <p:nvPr>
            <p:ph type="sldNum" idx="2"/>
          </p:nvPr>
        </p:nvSpPr>
        <p:spPr/>
        <p:txBody>
          <a:bodyPr/>
          <a:lstStyle/>
          <a:p>
            <a:pPr marL="0" lvl="0" indent="0" algn="l" rtl="0">
              <a:spcBef>
                <a:spcPts val="0"/>
              </a:spcBef>
              <a:spcAft>
                <a:spcPts val="0"/>
              </a:spcAft>
              <a:buNone/>
            </a:pPr>
            <a:r>
              <a:rPr lang="en-US"/>
              <a:t>Lewis Center for Regional Policy Studies</a:t>
            </a:r>
            <a:endParaRPr lang="en-US" sz="1000"/>
          </a:p>
        </p:txBody>
      </p:sp>
      <p:sp>
        <p:nvSpPr>
          <p:cNvPr id="5" name="Google Shape;166;p26">
            <a:extLst>
              <a:ext uri="{FF2B5EF4-FFF2-40B4-BE49-F238E27FC236}">
                <a16:creationId xmlns:a16="http://schemas.microsoft.com/office/drawing/2014/main" id="{8392441D-9F10-DE54-4237-9765848715F4}"/>
              </a:ext>
            </a:extLst>
          </p:cNvPr>
          <p:cNvSpPr txBox="1">
            <a:spLocks/>
          </p:cNvSpPr>
          <p:nvPr/>
        </p:nvSpPr>
        <p:spPr>
          <a:xfrm>
            <a:off x="311700" y="1152475"/>
            <a:ext cx="8520600" cy="34164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457200" indent="-342900">
              <a:buSzPts val="1800"/>
              <a:buFont typeface="Arial"/>
              <a:buChar char="●"/>
            </a:pPr>
            <a:endParaRPr lang="en-US" b="1" dirty="0"/>
          </a:p>
        </p:txBody>
      </p:sp>
      <p:sp>
        <p:nvSpPr>
          <p:cNvPr id="6" name="Google Shape;166;p26">
            <a:extLst>
              <a:ext uri="{FF2B5EF4-FFF2-40B4-BE49-F238E27FC236}">
                <a16:creationId xmlns:a16="http://schemas.microsoft.com/office/drawing/2014/main" id="{71B79EA6-6FC0-11F3-0710-FC275F79EFA3}"/>
              </a:ext>
            </a:extLst>
          </p:cNvPr>
          <p:cNvSpPr txBox="1">
            <a:spLocks/>
          </p:cNvSpPr>
          <p:nvPr/>
        </p:nvSpPr>
        <p:spPr>
          <a:xfrm>
            <a:off x="464100" y="1304875"/>
            <a:ext cx="8520600" cy="34164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114300">
              <a:buSzPts val="1800"/>
            </a:pPr>
            <a:r>
              <a:rPr lang="en-US" sz="1800" dirty="0"/>
              <a:t>Research:</a:t>
            </a:r>
          </a:p>
          <a:p>
            <a:pPr marL="457200" lvl="2" indent="-342900">
              <a:buSzPts val="1800"/>
              <a:buFont typeface="Arial"/>
              <a:buChar char="●"/>
            </a:pPr>
            <a:r>
              <a:rPr lang="en-US" sz="1600" dirty="0"/>
              <a:t>Saks (2008)</a:t>
            </a:r>
          </a:p>
          <a:p>
            <a:pPr marL="457200" lvl="2" indent="-342900">
              <a:buSzPts val="1800"/>
              <a:buFont typeface="Arial"/>
              <a:buChar char="●"/>
            </a:pPr>
            <a:r>
              <a:rPr lang="en-US" sz="1600" dirty="0"/>
              <a:t>Kok, </a:t>
            </a:r>
            <a:r>
              <a:rPr lang="en-US" sz="1600" dirty="0" err="1"/>
              <a:t>Monkkonen</a:t>
            </a:r>
            <a:r>
              <a:rPr lang="en-US" sz="1600" dirty="0"/>
              <a:t>, and Quigley (2014)</a:t>
            </a:r>
          </a:p>
          <a:p>
            <a:pPr marL="457200" lvl="2" indent="-342900">
              <a:buSzPts val="1800"/>
              <a:buFont typeface="Arial"/>
              <a:buChar char="●"/>
            </a:pPr>
            <a:r>
              <a:rPr lang="en-US" sz="1600" dirty="0" err="1"/>
              <a:t>Gyourko</a:t>
            </a:r>
            <a:r>
              <a:rPr lang="en-US" sz="1600" dirty="0"/>
              <a:t> and Molloy (2015)</a:t>
            </a:r>
          </a:p>
          <a:p>
            <a:pPr marL="457200" lvl="2" indent="-342900">
              <a:buSzPts val="1800"/>
              <a:buFont typeface="Arial"/>
              <a:buChar char="●"/>
            </a:pPr>
            <a:r>
              <a:rPr lang="en-US" sz="1600" dirty="0" err="1"/>
              <a:t>Hilber</a:t>
            </a:r>
            <a:r>
              <a:rPr lang="en-US" sz="1600" dirty="0"/>
              <a:t> and </a:t>
            </a:r>
            <a:r>
              <a:rPr lang="en-US" sz="1600" dirty="0" err="1"/>
              <a:t>Vermulen</a:t>
            </a:r>
            <a:r>
              <a:rPr lang="en-US" sz="1600" dirty="0"/>
              <a:t> (2016)</a:t>
            </a:r>
          </a:p>
          <a:p>
            <a:pPr marL="457200" lvl="2" indent="-342900">
              <a:buSzPts val="1800"/>
              <a:buFont typeface="Arial"/>
              <a:buChar char="●"/>
            </a:pPr>
            <a:r>
              <a:rPr lang="en-US" sz="1600" dirty="0"/>
              <a:t>Been, Ellen, and </a:t>
            </a:r>
            <a:r>
              <a:rPr lang="en-US" sz="1600" dirty="0" err="1"/>
              <a:t>O’Regan</a:t>
            </a:r>
            <a:r>
              <a:rPr lang="en-US" sz="1600" dirty="0"/>
              <a:t> (2019)</a:t>
            </a:r>
          </a:p>
          <a:p>
            <a:pPr marL="457200" lvl="2" indent="-342900">
              <a:buSzPts val="1800"/>
              <a:buFont typeface="Arial"/>
              <a:buChar char="●"/>
            </a:pPr>
            <a:r>
              <a:rPr lang="en-US" sz="1600" dirty="0"/>
              <a:t>Greenaway-</a:t>
            </a:r>
            <a:r>
              <a:rPr lang="en-US" sz="1600" dirty="0" err="1"/>
              <a:t>McGrevy</a:t>
            </a:r>
            <a:r>
              <a:rPr lang="en-US" sz="1600" dirty="0"/>
              <a:t> (2023)</a:t>
            </a:r>
          </a:p>
          <a:p>
            <a:pPr marL="457200" lvl="2" indent="-342900">
              <a:buSzPts val="1800"/>
              <a:buFont typeface="Arial"/>
              <a:buChar char="●"/>
            </a:pPr>
            <a:r>
              <a:rPr lang="en-US" sz="1600" dirty="0" err="1"/>
              <a:t>Mense</a:t>
            </a:r>
            <a:r>
              <a:rPr lang="en-US" sz="1600" dirty="0"/>
              <a:t> (2023)*</a:t>
            </a:r>
          </a:p>
          <a:p>
            <a:pPr marL="114300" lvl="2">
              <a:buSzPts val="1800"/>
            </a:pPr>
            <a:endParaRPr lang="en-US" sz="1200" dirty="0"/>
          </a:p>
          <a:p>
            <a:pPr marL="114300" lvl="2">
              <a:buSzPts val="1800"/>
            </a:pPr>
            <a:endParaRPr lang="en-US" sz="1200" dirty="0"/>
          </a:p>
          <a:p>
            <a:pPr marL="114300" lvl="2">
              <a:buSzPts val="1800"/>
            </a:pPr>
            <a:r>
              <a:rPr lang="en-US" sz="1200" dirty="0"/>
              <a:t>*Not yet peer reviewed</a:t>
            </a:r>
            <a:endParaRPr lang="en-US" dirty="0"/>
          </a:p>
          <a:p>
            <a:pPr marL="114300" lvl="2">
              <a:buSzPts val="1800"/>
            </a:pPr>
            <a:endParaRPr lang="en-US" sz="1600" dirty="0"/>
          </a:p>
        </p:txBody>
      </p:sp>
      <p:pic>
        <p:nvPicPr>
          <p:cNvPr id="10" name="Picture 9">
            <a:extLst>
              <a:ext uri="{FF2B5EF4-FFF2-40B4-BE49-F238E27FC236}">
                <a16:creationId xmlns:a16="http://schemas.microsoft.com/office/drawing/2014/main" id="{0B9DD37B-6E75-1655-DC86-C1F8AB57D351}"/>
              </a:ext>
            </a:extLst>
          </p:cNvPr>
          <p:cNvPicPr>
            <a:picLocks noChangeAspect="1"/>
          </p:cNvPicPr>
          <p:nvPr/>
        </p:nvPicPr>
        <p:blipFill rotWithShape="1">
          <a:blip r:embed="rId2">
            <a:alphaModFix/>
            <a:duotone>
              <a:srgbClr val="42BA97">
                <a:shade val="45000"/>
                <a:satMod val="135000"/>
              </a:srgbClr>
              <a:prstClr val="white"/>
            </a:duotone>
            <a:extLst>
              <a:ext uri="{BEBA8EAE-BF5A-486C-A8C5-ECC9F3942E4B}">
                <a14:imgProps xmlns:a14="http://schemas.microsoft.com/office/drawing/2010/main">
                  <a14:imgLayer r:embed="rId3">
                    <a14:imgEffect>
                      <a14:colorTemperature colorTemp="6100"/>
                    </a14:imgEffect>
                  </a14:imgLayer>
                </a14:imgProps>
              </a:ext>
            </a:extLst>
          </a:blip>
          <a:srcRect l="25402" t="21047" r="21875" b="19678"/>
          <a:stretch/>
        </p:blipFill>
        <p:spPr>
          <a:xfrm>
            <a:off x="6614629" y="2801760"/>
            <a:ext cx="1897743" cy="2133600"/>
          </a:xfrm>
          <a:prstGeom prst="rect">
            <a:avLst/>
          </a:prstGeom>
          <a:noFill/>
        </p:spPr>
      </p:pic>
      <p:pic>
        <p:nvPicPr>
          <p:cNvPr id="11" name="Picture 2" descr="Simple House Line Icon Graphic">
            <a:extLst>
              <a:ext uri="{FF2B5EF4-FFF2-40B4-BE49-F238E27FC236}">
                <a16:creationId xmlns:a16="http://schemas.microsoft.com/office/drawing/2014/main" id="{F5E9E521-B803-3833-0304-7F9908C06DF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3845" r="25931" b="9011"/>
          <a:stretch/>
        </p:blipFill>
        <p:spPr bwMode="auto">
          <a:xfrm>
            <a:off x="5352142" y="1304875"/>
            <a:ext cx="1640114" cy="19826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2428955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E7D1B7-636C-B0B0-CD77-B51100135481}"/>
              </a:ext>
            </a:extLst>
          </p:cNvPr>
          <p:cNvSpPr>
            <a:spLocks noGrp="1"/>
          </p:cNvSpPr>
          <p:nvPr>
            <p:ph type="title"/>
          </p:nvPr>
        </p:nvSpPr>
        <p:spPr/>
        <p:txBody>
          <a:bodyPr/>
          <a:lstStyle/>
          <a:p>
            <a:r>
              <a:rPr lang="en-US" dirty="0"/>
              <a:t>New research shows building homes lowers rents at the block and neighborhood level</a:t>
            </a:r>
          </a:p>
        </p:txBody>
      </p:sp>
      <p:sp>
        <p:nvSpPr>
          <p:cNvPr id="3" name="Slide Number Placeholder 2">
            <a:extLst>
              <a:ext uri="{FF2B5EF4-FFF2-40B4-BE49-F238E27FC236}">
                <a16:creationId xmlns:a16="http://schemas.microsoft.com/office/drawing/2014/main" id="{E6665B93-3FDA-0128-46B1-861E75C699F1}"/>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14</a:t>
            </a:fld>
            <a:endParaRPr lang="en"/>
          </a:p>
        </p:txBody>
      </p:sp>
      <p:sp>
        <p:nvSpPr>
          <p:cNvPr id="4" name="Slide Number Placeholder 3">
            <a:extLst>
              <a:ext uri="{FF2B5EF4-FFF2-40B4-BE49-F238E27FC236}">
                <a16:creationId xmlns:a16="http://schemas.microsoft.com/office/drawing/2014/main" id="{15B1DEF2-A9AC-6D93-9E1D-FA40A360FE96}"/>
              </a:ext>
            </a:extLst>
          </p:cNvPr>
          <p:cNvSpPr>
            <a:spLocks noGrp="1"/>
          </p:cNvSpPr>
          <p:nvPr>
            <p:ph type="sldNum" idx="2"/>
          </p:nvPr>
        </p:nvSpPr>
        <p:spPr/>
        <p:txBody>
          <a:bodyPr/>
          <a:lstStyle/>
          <a:p>
            <a:pPr marL="0" lvl="0" indent="0" algn="l" rtl="0">
              <a:spcBef>
                <a:spcPts val="0"/>
              </a:spcBef>
              <a:spcAft>
                <a:spcPts val="0"/>
              </a:spcAft>
              <a:buNone/>
            </a:pPr>
            <a:r>
              <a:rPr lang="en-US"/>
              <a:t>Lewis Center for Regional Policy Studies</a:t>
            </a:r>
            <a:endParaRPr lang="en-US" sz="1000"/>
          </a:p>
        </p:txBody>
      </p:sp>
      <p:sp>
        <p:nvSpPr>
          <p:cNvPr id="5" name="Google Shape;166;p26">
            <a:extLst>
              <a:ext uri="{FF2B5EF4-FFF2-40B4-BE49-F238E27FC236}">
                <a16:creationId xmlns:a16="http://schemas.microsoft.com/office/drawing/2014/main" id="{000B0204-4749-8474-FC62-D233E540DA9C}"/>
              </a:ext>
            </a:extLst>
          </p:cNvPr>
          <p:cNvSpPr txBox="1">
            <a:spLocks/>
          </p:cNvSpPr>
          <p:nvPr/>
        </p:nvSpPr>
        <p:spPr>
          <a:xfrm>
            <a:off x="464100" y="1304875"/>
            <a:ext cx="3632557" cy="34164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114300">
              <a:buSzPts val="1800"/>
            </a:pPr>
            <a:r>
              <a:rPr lang="en-US" sz="1800" dirty="0"/>
              <a:t>Research:</a:t>
            </a:r>
          </a:p>
          <a:p>
            <a:pPr marL="457200" lvl="2" indent="-342900">
              <a:buSzPts val="1800"/>
              <a:buFont typeface="Arial"/>
              <a:buChar char="●"/>
            </a:pPr>
            <a:r>
              <a:rPr lang="en-US" sz="1600" dirty="0"/>
              <a:t>Pennington (2021)*</a:t>
            </a:r>
          </a:p>
          <a:p>
            <a:pPr marL="457200" lvl="2" indent="-342900">
              <a:buSzPts val="1800"/>
              <a:buFont typeface="Arial"/>
              <a:buChar char="●"/>
            </a:pPr>
            <a:r>
              <a:rPr lang="en-US" sz="1600" dirty="0"/>
              <a:t>Li (2022)</a:t>
            </a:r>
          </a:p>
          <a:p>
            <a:pPr marL="457200" lvl="2" indent="-342900">
              <a:buSzPts val="1800"/>
              <a:buFont typeface="Arial"/>
              <a:buChar char="●"/>
            </a:pPr>
            <a:r>
              <a:rPr lang="en-US" sz="1600" dirty="0"/>
              <a:t>Asquith, Mast, and Reed (2023)</a:t>
            </a:r>
          </a:p>
          <a:p>
            <a:pPr marL="457200" lvl="2" indent="-342900">
              <a:buSzPts val="1800"/>
              <a:buFont typeface="Arial"/>
              <a:buChar char="●"/>
            </a:pPr>
            <a:r>
              <a:rPr lang="en-US" sz="1600" dirty="0" err="1"/>
              <a:t>Bratu</a:t>
            </a:r>
            <a:r>
              <a:rPr lang="en-US" sz="1600" dirty="0"/>
              <a:t>, </a:t>
            </a:r>
            <a:r>
              <a:rPr lang="en-US" sz="1600" dirty="0" err="1"/>
              <a:t>Harjunen</a:t>
            </a:r>
            <a:r>
              <a:rPr lang="en-US" sz="1600" dirty="0"/>
              <a:t>, and </a:t>
            </a:r>
            <a:r>
              <a:rPr lang="en-US" sz="1600" dirty="0" err="1"/>
              <a:t>Saarimaa</a:t>
            </a:r>
            <a:r>
              <a:rPr lang="en-US" sz="1600" dirty="0"/>
              <a:t> (2023)</a:t>
            </a:r>
          </a:p>
          <a:p>
            <a:pPr marL="114300" lvl="2">
              <a:buSzPts val="1800"/>
            </a:pPr>
            <a:endParaRPr lang="en-US" sz="1200" dirty="0"/>
          </a:p>
          <a:p>
            <a:pPr marL="114300" lvl="2">
              <a:buSzPts val="1800"/>
            </a:pPr>
            <a:endParaRPr lang="en-US" sz="1200" dirty="0"/>
          </a:p>
          <a:p>
            <a:pPr marL="114300" lvl="2">
              <a:buSzPts val="1800"/>
            </a:pPr>
            <a:r>
              <a:rPr lang="en-US" sz="1200" dirty="0"/>
              <a:t>*Not yet peer reviewed</a:t>
            </a:r>
            <a:endParaRPr lang="en-US" dirty="0"/>
          </a:p>
        </p:txBody>
      </p:sp>
      <p:pic>
        <p:nvPicPr>
          <p:cNvPr id="2050" name="Picture 2" descr="This figure shows the near-far and near-near event studies of the effect of new buildings on nearby rents. In the near-far specification, the treatment group is listings within 250 meters of a new building, and the control group is listings between 250 and 600 meters of the same buildings. In the near-near specification, the treatment group is listings within 250 meters of a building completed in 2015–2016, and the control group is listings within 250 meters of buildings completed in 2019 (after the sample period). Listings are provided by Zillow for the years 2013–2018, and we include only the 2015–2016 buildings from our final analysis sample. The near-far specification, shown in equation (1), includes nearest-building × year and nearest-building × inner ring fixed effects, as well as controls for bedroom and bathroom counts. The near-near specification, shown in equation (3), include nearest-building and CBSA × year fixed effects, as well as controls for bedroom and bathroom counts. Rents are winsorized at the 1st and 99th percentiles. Nearest building-years are weighted equally, and standard errors are clustered at the level of the nearest new building.">
            <a:extLst>
              <a:ext uri="{FF2B5EF4-FFF2-40B4-BE49-F238E27FC236}">
                <a16:creationId xmlns:a16="http://schemas.microsoft.com/office/drawing/2014/main" id="{4843BF06-E8B9-1B05-49F0-CF2F413D9DF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25388" y="1436370"/>
            <a:ext cx="4354512" cy="3095353"/>
          </a:xfrm>
          <a:prstGeom prst="rect">
            <a:avLst/>
          </a:prstGeom>
          <a:noFill/>
          <a:extLst>
            <a:ext uri="{909E8E84-426E-40DD-AFC4-6F175D3DCCD1}">
              <a14:hiddenFill xmlns:a14="http://schemas.microsoft.com/office/drawing/2010/main">
                <a:solidFill>
                  <a:srgbClr val="FFFFFF"/>
                </a:solidFill>
              </a14:hiddenFill>
            </a:ext>
          </a:extLst>
        </p:spPr>
      </p:pic>
      <p:sp>
        <p:nvSpPr>
          <p:cNvPr id="6" name="Google Shape;227;p33">
            <a:extLst>
              <a:ext uri="{FF2B5EF4-FFF2-40B4-BE49-F238E27FC236}">
                <a16:creationId xmlns:a16="http://schemas.microsoft.com/office/drawing/2014/main" id="{58844B9F-60DD-4E8B-222A-10E633A0FC34}"/>
              </a:ext>
            </a:extLst>
          </p:cNvPr>
          <p:cNvSpPr txBox="1">
            <a:spLocks/>
          </p:cNvSpPr>
          <p:nvPr/>
        </p:nvSpPr>
        <p:spPr>
          <a:xfrm>
            <a:off x="3472543" y="4674101"/>
            <a:ext cx="5207357" cy="3936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spcAft>
                <a:spcPts val="1600"/>
              </a:spcAft>
            </a:pPr>
            <a:r>
              <a:rPr lang="en-US" sz="1000" dirty="0"/>
              <a:t>Source: Asquith, B. J., Mast, E., &amp; Reed, D. (2023). Local effects of large new apartment buildings in low-income areas. The Review of Economics and Statistics, 105(2), 359-375.</a:t>
            </a:r>
          </a:p>
        </p:txBody>
      </p:sp>
    </p:spTree>
    <p:extLst>
      <p:ext uri="{BB962C8B-B14F-4D97-AF65-F5344CB8AC3E}">
        <p14:creationId xmlns:p14="http://schemas.microsoft.com/office/powerpoint/2010/main" val="86002038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E7D1B7-636C-B0B0-CD77-B51100135481}"/>
              </a:ext>
            </a:extLst>
          </p:cNvPr>
          <p:cNvSpPr>
            <a:spLocks noGrp="1"/>
          </p:cNvSpPr>
          <p:nvPr>
            <p:ph type="title"/>
          </p:nvPr>
        </p:nvSpPr>
        <p:spPr/>
        <p:txBody>
          <a:bodyPr/>
          <a:lstStyle/>
          <a:p>
            <a:r>
              <a:rPr lang="en-US" dirty="0"/>
              <a:t>Migration chains illustrate how new (market-rate) homes benefit households at all income levels</a:t>
            </a:r>
          </a:p>
        </p:txBody>
      </p:sp>
      <p:sp>
        <p:nvSpPr>
          <p:cNvPr id="3" name="Slide Number Placeholder 2">
            <a:extLst>
              <a:ext uri="{FF2B5EF4-FFF2-40B4-BE49-F238E27FC236}">
                <a16:creationId xmlns:a16="http://schemas.microsoft.com/office/drawing/2014/main" id="{E6665B93-3FDA-0128-46B1-861E75C699F1}"/>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15</a:t>
            </a:fld>
            <a:endParaRPr lang="en"/>
          </a:p>
        </p:txBody>
      </p:sp>
      <p:sp>
        <p:nvSpPr>
          <p:cNvPr id="4" name="Slide Number Placeholder 3">
            <a:extLst>
              <a:ext uri="{FF2B5EF4-FFF2-40B4-BE49-F238E27FC236}">
                <a16:creationId xmlns:a16="http://schemas.microsoft.com/office/drawing/2014/main" id="{15B1DEF2-A9AC-6D93-9E1D-FA40A360FE96}"/>
              </a:ext>
            </a:extLst>
          </p:cNvPr>
          <p:cNvSpPr>
            <a:spLocks noGrp="1"/>
          </p:cNvSpPr>
          <p:nvPr>
            <p:ph type="sldNum" idx="2"/>
          </p:nvPr>
        </p:nvSpPr>
        <p:spPr/>
        <p:txBody>
          <a:bodyPr/>
          <a:lstStyle/>
          <a:p>
            <a:pPr marL="0" lvl="0" indent="0" algn="l" rtl="0">
              <a:spcBef>
                <a:spcPts val="0"/>
              </a:spcBef>
              <a:spcAft>
                <a:spcPts val="0"/>
              </a:spcAft>
              <a:buNone/>
            </a:pPr>
            <a:r>
              <a:rPr lang="en-US"/>
              <a:t>Lewis Center for Regional Policy Studies</a:t>
            </a:r>
            <a:endParaRPr lang="en-US" sz="1000"/>
          </a:p>
        </p:txBody>
      </p:sp>
      <p:pic>
        <p:nvPicPr>
          <p:cNvPr id="6" name="Picture 5">
            <a:extLst>
              <a:ext uri="{FF2B5EF4-FFF2-40B4-BE49-F238E27FC236}">
                <a16:creationId xmlns:a16="http://schemas.microsoft.com/office/drawing/2014/main" id="{A48AD934-9381-8ACF-931E-4B0AB88350AB}"/>
              </a:ext>
            </a:extLst>
          </p:cNvPr>
          <p:cNvPicPr>
            <a:picLocks noChangeAspect="1"/>
          </p:cNvPicPr>
          <p:nvPr/>
        </p:nvPicPr>
        <p:blipFill>
          <a:blip r:embed="rId2"/>
          <a:stretch>
            <a:fillRect/>
          </a:stretch>
        </p:blipFill>
        <p:spPr>
          <a:xfrm>
            <a:off x="3946369" y="1414206"/>
            <a:ext cx="4156231" cy="3488564"/>
          </a:xfrm>
          <a:prstGeom prst="rect">
            <a:avLst/>
          </a:prstGeom>
        </p:spPr>
      </p:pic>
      <p:sp>
        <p:nvSpPr>
          <p:cNvPr id="7" name="Google Shape;166;p26">
            <a:extLst>
              <a:ext uri="{FF2B5EF4-FFF2-40B4-BE49-F238E27FC236}">
                <a16:creationId xmlns:a16="http://schemas.microsoft.com/office/drawing/2014/main" id="{B862916E-0BB4-C6ED-E55B-B9FAF4766B6C}"/>
              </a:ext>
            </a:extLst>
          </p:cNvPr>
          <p:cNvSpPr txBox="1">
            <a:spLocks/>
          </p:cNvSpPr>
          <p:nvPr/>
        </p:nvSpPr>
        <p:spPr>
          <a:xfrm>
            <a:off x="464100" y="1304875"/>
            <a:ext cx="3287843" cy="34164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457200" lvl="2" indent="-342900">
              <a:buSzPts val="1800"/>
              <a:buFont typeface="Arial"/>
              <a:buChar char="●"/>
            </a:pPr>
            <a:r>
              <a:rPr lang="en-US" sz="1600" dirty="0"/>
              <a:t>From </a:t>
            </a:r>
            <a:r>
              <a:rPr lang="en-US" sz="1600" dirty="0" err="1"/>
              <a:t>Bratu</a:t>
            </a:r>
            <a:r>
              <a:rPr lang="en-US" sz="1600" dirty="0"/>
              <a:t>, </a:t>
            </a:r>
            <a:r>
              <a:rPr lang="en-US" sz="1600" dirty="0" err="1"/>
              <a:t>Harjunen</a:t>
            </a:r>
            <a:r>
              <a:rPr lang="en-US" sz="1600" dirty="0"/>
              <a:t>, and </a:t>
            </a:r>
            <a:r>
              <a:rPr lang="en-US" sz="1600" dirty="0" err="1"/>
              <a:t>Saarimaa</a:t>
            </a:r>
            <a:r>
              <a:rPr lang="en-US" sz="1600" dirty="0"/>
              <a:t> (2023)</a:t>
            </a:r>
          </a:p>
          <a:p>
            <a:pPr marL="457200" lvl="2" indent="-342900">
              <a:buSzPts val="1800"/>
              <a:buFont typeface="Arial"/>
              <a:buChar char="●"/>
            </a:pPr>
            <a:r>
              <a:rPr lang="en-US" sz="1600" dirty="0"/>
              <a:t>Nearly 60% of households moving into new market-rate homes in Helsinki are above the 80</a:t>
            </a:r>
            <a:r>
              <a:rPr lang="en-US" sz="1600" baseline="30000" dirty="0"/>
              <a:t>th</a:t>
            </a:r>
            <a:r>
              <a:rPr lang="en-US" sz="1600" dirty="0"/>
              <a:t> percentile for income</a:t>
            </a:r>
          </a:p>
          <a:p>
            <a:pPr marL="457200" lvl="2" indent="-342900">
              <a:buSzPts val="1800"/>
              <a:buFont typeface="Arial"/>
              <a:buChar char="●"/>
            </a:pPr>
            <a:r>
              <a:rPr lang="en-US" sz="1600" dirty="0"/>
              <a:t>20% are below the Helsinki metro’s median income</a:t>
            </a:r>
          </a:p>
          <a:p>
            <a:pPr marL="457200" lvl="2" indent="-342900">
              <a:buSzPts val="1800"/>
              <a:buFont typeface="Arial"/>
              <a:buChar char="●"/>
            </a:pPr>
            <a:r>
              <a:rPr lang="en-US" sz="1600" dirty="0"/>
              <a:t>By round 6, 50% are below median income, including 25% below the 20</a:t>
            </a:r>
            <a:r>
              <a:rPr lang="en-US" sz="1600" baseline="30000" dirty="0"/>
              <a:t>th</a:t>
            </a:r>
            <a:r>
              <a:rPr lang="en-US" sz="1600" dirty="0"/>
              <a:t> percentile</a:t>
            </a:r>
          </a:p>
        </p:txBody>
      </p:sp>
      <p:sp>
        <p:nvSpPr>
          <p:cNvPr id="8" name="Rectangle 7">
            <a:extLst>
              <a:ext uri="{FF2B5EF4-FFF2-40B4-BE49-F238E27FC236}">
                <a16:creationId xmlns:a16="http://schemas.microsoft.com/office/drawing/2014/main" id="{2A9499D9-ED43-8C31-0FA3-C423B7F1042C}"/>
              </a:ext>
            </a:extLst>
          </p:cNvPr>
          <p:cNvSpPr/>
          <p:nvPr/>
        </p:nvSpPr>
        <p:spPr>
          <a:xfrm>
            <a:off x="4299856" y="2028370"/>
            <a:ext cx="304801" cy="1654629"/>
          </a:xfrm>
          <a:prstGeom prst="rect">
            <a:avLst/>
          </a:prstGeom>
          <a:noFill/>
          <a:ln w="3810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solidFill>
                  <a:srgbClr val="FF0000"/>
                </a:solidFill>
              </a:ln>
              <a:noFill/>
            </a:endParaRPr>
          </a:p>
        </p:txBody>
      </p:sp>
      <p:sp>
        <p:nvSpPr>
          <p:cNvPr id="9" name="Rectangle 8">
            <a:extLst>
              <a:ext uri="{FF2B5EF4-FFF2-40B4-BE49-F238E27FC236}">
                <a16:creationId xmlns:a16="http://schemas.microsoft.com/office/drawing/2014/main" id="{B7DE0D03-C9BC-895E-DFCF-A7A01C22F604}"/>
              </a:ext>
            </a:extLst>
          </p:cNvPr>
          <p:cNvSpPr/>
          <p:nvPr/>
        </p:nvSpPr>
        <p:spPr>
          <a:xfrm>
            <a:off x="7819441" y="2169886"/>
            <a:ext cx="304801" cy="1513114"/>
          </a:xfrm>
          <a:prstGeom prst="rect">
            <a:avLst/>
          </a:prstGeom>
          <a:noFill/>
          <a:ln w="3810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solidFill>
                  <a:srgbClr val="FF0000"/>
                </a:solidFill>
              </a:ln>
              <a:noFill/>
            </a:endParaRPr>
          </a:p>
        </p:txBody>
      </p:sp>
    </p:spTree>
    <p:extLst>
      <p:ext uri="{BB962C8B-B14F-4D97-AF65-F5344CB8AC3E}">
        <p14:creationId xmlns:p14="http://schemas.microsoft.com/office/powerpoint/2010/main" val="657924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88" name="Google Shape;88;p16"/>
          <p:cNvSpPr txBox="1">
            <a:spLocks noGrp="1"/>
          </p:cNvSpPr>
          <p:nvPr>
            <p:ph type="title"/>
          </p:nvPr>
        </p:nvSpPr>
        <p:spPr>
          <a:xfrm>
            <a:off x="490250" y="450150"/>
            <a:ext cx="7982100" cy="4443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2800" dirty="0"/>
              <a:t>We know that housing becomes unaffordable when we don’t build enough of it.</a:t>
            </a:r>
            <a:br>
              <a:rPr lang="en-US" sz="2800" dirty="0"/>
            </a:br>
            <a:br>
              <a:rPr lang="en-US" sz="2800" dirty="0"/>
            </a:br>
            <a:r>
              <a:rPr lang="en-US" sz="2800" dirty="0"/>
              <a:t>So why aren’t we building more?</a:t>
            </a:r>
            <a:endParaRPr sz="2800" dirty="0"/>
          </a:p>
        </p:txBody>
      </p:sp>
      <p:sp>
        <p:nvSpPr>
          <p:cNvPr id="89" name="Google Shape;89;p1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16</a:t>
            </a:fld>
            <a:endParaRPr/>
          </a:p>
        </p:txBody>
      </p:sp>
      <p:sp>
        <p:nvSpPr>
          <p:cNvPr id="90" name="Google Shape;90;p16"/>
          <p:cNvSpPr txBox="1">
            <a:spLocks noGrp="1"/>
          </p:cNvSpPr>
          <p:nvPr>
            <p:ph type="sldNum" idx="2"/>
          </p:nvPr>
        </p:nvSpPr>
        <p:spPr>
          <a:xfrm>
            <a:off x="311675" y="4663225"/>
            <a:ext cx="2603400" cy="393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Lewis Center for Regional Policy Studies</a:t>
            </a:r>
            <a:endParaRPr/>
          </a:p>
        </p:txBody>
      </p:sp>
    </p:spTree>
    <p:extLst>
      <p:ext uri="{BB962C8B-B14F-4D97-AF65-F5344CB8AC3E}">
        <p14:creationId xmlns:p14="http://schemas.microsoft.com/office/powerpoint/2010/main" val="38320798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854233-99CA-ECF9-FF06-4F51430E2CC1}"/>
              </a:ext>
            </a:extLst>
          </p:cNvPr>
          <p:cNvSpPr>
            <a:spLocks noGrp="1"/>
          </p:cNvSpPr>
          <p:nvPr>
            <p:ph type="title"/>
          </p:nvPr>
        </p:nvSpPr>
        <p:spPr>
          <a:xfrm>
            <a:off x="311700" y="1599310"/>
            <a:ext cx="8520600" cy="841800"/>
          </a:xfrm>
        </p:spPr>
        <p:txBody>
          <a:bodyPr/>
          <a:lstStyle/>
          <a:p>
            <a:r>
              <a:rPr lang="en-US" dirty="0"/>
              <a:t>Local Control and</a:t>
            </a:r>
            <a:br>
              <a:rPr lang="en-US" dirty="0"/>
            </a:br>
            <a:r>
              <a:rPr lang="en-US" dirty="0"/>
              <a:t>State Preemption</a:t>
            </a:r>
          </a:p>
        </p:txBody>
      </p:sp>
      <p:sp>
        <p:nvSpPr>
          <p:cNvPr id="3" name="Slide Number Placeholder 2">
            <a:extLst>
              <a:ext uri="{FF2B5EF4-FFF2-40B4-BE49-F238E27FC236}">
                <a16:creationId xmlns:a16="http://schemas.microsoft.com/office/drawing/2014/main" id="{FBAA8971-CF8C-38B9-7A9A-7A5E123E7B1F}"/>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17</a:t>
            </a:fld>
            <a:endParaRPr lang="en"/>
          </a:p>
        </p:txBody>
      </p:sp>
      <p:sp>
        <p:nvSpPr>
          <p:cNvPr id="4" name="Subtitle 3">
            <a:extLst>
              <a:ext uri="{FF2B5EF4-FFF2-40B4-BE49-F238E27FC236}">
                <a16:creationId xmlns:a16="http://schemas.microsoft.com/office/drawing/2014/main" id="{ABE56485-718F-8BDF-9830-81DC1E7FE21C}"/>
              </a:ext>
            </a:extLst>
          </p:cNvPr>
          <p:cNvSpPr>
            <a:spLocks noGrp="1"/>
          </p:cNvSpPr>
          <p:nvPr>
            <p:ph type="subTitle" idx="1"/>
          </p:nvPr>
        </p:nvSpPr>
        <p:spPr>
          <a:xfrm>
            <a:off x="2126343" y="2530943"/>
            <a:ext cx="4891314" cy="1235100"/>
          </a:xfrm>
        </p:spPr>
        <p:txBody>
          <a:bodyPr/>
          <a:lstStyle/>
          <a:p>
            <a:pPr marL="0" indent="0"/>
            <a:r>
              <a:rPr lang="en-US" dirty="0"/>
              <a:t>Municipal obstinacy and delay motivates intervention by state legislatures</a:t>
            </a:r>
          </a:p>
        </p:txBody>
      </p:sp>
      <p:sp>
        <p:nvSpPr>
          <p:cNvPr id="5" name="Slide Number Placeholder 4">
            <a:extLst>
              <a:ext uri="{FF2B5EF4-FFF2-40B4-BE49-F238E27FC236}">
                <a16:creationId xmlns:a16="http://schemas.microsoft.com/office/drawing/2014/main" id="{CF843B7F-EF89-FCCD-4C92-32B9E981CD0E}"/>
              </a:ext>
            </a:extLst>
          </p:cNvPr>
          <p:cNvSpPr>
            <a:spLocks noGrp="1"/>
          </p:cNvSpPr>
          <p:nvPr>
            <p:ph type="sldNum" idx="2"/>
          </p:nvPr>
        </p:nvSpPr>
        <p:spPr/>
        <p:txBody>
          <a:bodyPr/>
          <a:lstStyle/>
          <a:p>
            <a:pPr marL="0" lvl="0" indent="0" algn="l" rtl="0">
              <a:spcBef>
                <a:spcPts val="0"/>
              </a:spcBef>
              <a:spcAft>
                <a:spcPts val="0"/>
              </a:spcAft>
              <a:buNone/>
            </a:pPr>
            <a:r>
              <a:rPr lang="en-US"/>
              <a:t>Lewis Center for Regional Policy Studies</a:t>
            </a:r>
            <a:endParaRPr lang="en-US" sz="1000"/>
          </a:p>
        </p:txBody>
      </p:sp>
    </p:spTree>
    <p:extLst>
      <p:ext uri="{BB962C8B-B14F-4D97-AF65-F5344CB8AC3E}">
        <p14:creationId xmlns:p14="http://schemas.microsoft.com/office/powerpoint/2010/main" val="192283154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5" name="Google Shape;165;p26"/>
          <p:cNvSpPr txBox="1">
            <a:spLocks noGrp="1"/>
          </p:cNvSpPr>
          <p:nvPr>
            <p:ph type="title"/>
          </p:nvPr>
        </p:nvSpPr>
        <p:spPr>
          <a:xfrm>
            <a:off x="311700" y="31827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We have a collective action problem</a:t>
            </a:r>
            <a:endParaRPr/>
          </a:p>
        </p:txBody>
      </p:sp>
      <p:sp>
        <p:nvSpPr>
          <p:cNvPr id="166" name="Google Shape;166;p26"/>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dirty="0"/>
              <a:t>Individual jurisdictions internalize the benefits of housing scarcity and externalize the costs</a:t>
            </a:r>
            <a:endParaRPr dirty="0"/>
          </a:p>
          <a:p>
            <a:pPr marL="914400" lvl="1" indent="-342900" algn="l" rtl="0">
              <a:spcBef>
                <a:spcPts val="0"/>
              </a:spcBef>
              <a:spcAft>
                <a:spcPts val="0"/>
              </a:spcAft>
              <a:buSzPts val="1800"/>
              <a:buChar char="○"/>
            </a:pPr>
            <a:r>
              <a:rPr lang="en" sz="1800" dirty="0"/>
              <a:t>Home values and rents go up, making property owners wealthier</a:t>
            </a:r>
            <a:endParaRPr sz="1800" dirty="0"/>
          </a:p>
          <a:p>
            <a:pPr marL="914400" lvl="1" indent="-342900" algn="l" rtl="0">
              <a:spcBef>
                <a:spcPts val="0"/>
              </a:spcBef>
              <a:spcAft>
                <a:spcPts val="0"/>
              </a:spcAft>
              <a:buSzPts val="1800"/>
              <a:buChar char="○"/>
            </a:pPr>
            <a:r>
              <a:rPr lang="en" sz="1800" dirty="0"/>
              <a:t>Poor people get priced out, becoming someone else’s problem</a:t>
            </a:r>
            <a:endParaRPr dirty="0"/>
          </a:p>
          <a:p>
            <a:pPr marL="457200" lvl="0" indent="-342900" algn="l" rtl="0">
              <a:spcBef>
                <a:spcPts val="0"/>
              </a:spcBef>
              <a:spcAft>
                <a:spcPts val="0"/>
              </a:spcAft>
              <a:buSzPts val="1800"/>
              <a:buChar char="●"/>
            </a:pPr>
            <a:r>
              <a:rPr lang="en" dirty="0"/>
              <a:t>Well-meaning cities can do everything in their power to improve affordability and </a:t>
            </a:r>
            <a:r>
              <a:rPr lang="en" b="1" dirty="0"/>
              <a:t>still fail</a:t>
            </a:r>
            <a:r>
              <a:rPr lang="en" dirty="0"/>
              <a:t> if their neighbors don’t contribute</a:t>
            </a:r>
            <a:endParaRPr dirty="0"/>
          </a:p>
          <a:p>
            <a:pPr marL="457200" lvl="0" indent="-342900" algn="l" rtl="0">
              <a:spcBef>
                <a:spcPts val="0"/>
              </a:spcBef>
              <a:spcAft>
                <a:spcPts val="0"/>
              </a:spcAft>
              <a:buSzPts val="1800"/>
              <a:buChar char="●"/>
            </a:pPr>
            <a:endParaRPr lang="en" dirty="0"/>
          </a:p>
          <a:p>
            <a:pPr marL="457200" lvl="0" indent="-342900" algn="l" rtl="0">
              <a:spcBef>
                <a:spcPts val="0"/>
              </a:spcBef>
              <a:spcAft>
                <a:spcPts val="0"/>
              </a:spcAft>
              <a:buSzPts val="1800"/>
              <a:buChar char="●"/>
            </a:pPr>
            <a:r>
              <a:rPr lang="en" b="1" dirty="0"/>
              <a:t>Result: Few are motivated to act, yet we all pay the costs of inaction (though unequally) </a:t>
            </a:r>
            <a:endParaRPr b="1" dirty="0"/>
          </a:p>
        </p:txBody>
      </p:sp>
      <p:sp>
        <p:nvSpPr>
          <p:cNvPr id="167" name="Google Shape;167;p2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18</a:t>
            </a:fld>
            <a:endParaRPr/>
          </a:p>
        </p:txBody>
      </p:sp>
      <p:sp>
        <p:nvSpPr>
          <p:cNvPr id="168" name="Google Shape;168;p26"/>
          <p:cNvSpPr txBox="1">
            <a:spLocks noGrp="1"/>
          </p:cNvSpPr>
          <p:nvPr>
            <p:ph type="sldNum" idx="2"/>
          </p:nvPr>
        </p:nvSpPr>
        <p:spPr>
          <a:xfrm>
            <a:off x="311675" y="4663225"/>
            <a:ext cx="2603400" cy="393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Lewis Center for Regional Policy Studies</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6">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6">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sp>
        <p:nvSpPr>
          <p:cNvPr id="156" name="Google Shape;156;p25"/>
          <p:cNvSpPr txBox="1">
            <a:spLocks noGrp="1"/>
          </p:cNvSpPr>
          <p:nvPr>
            <p:ph type="title"/>
          </p:nvPr>
        </p:nvSpPr>
        <p:spPr>
          <a:xfrm>
            <a:off x="311700" y="31827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Most cities and suburbs are unwilling to act to solve the housing crisis</a:t>
            </a:r>
            <a:endParaRPr dirty="0"/>
          </a:p>
        </p:txBody>
      </p:sp>
      <p:sp>
        <p:nvSpPr>
          <p:cNvPr id="157" name="Google Shape;157;p2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19</a:t>
            </a:fld>
            <a:endParaRPr/>
          </a:p>
        </p:txBody>
      </p:sp>
      <p:sp>
        <p:nvSpPr>
          <p:cNvPr id="158" name="Google Shape;158;p25"/>
          <p:cNvSpPr txBox="1">
            <a:spLocks noGrp="1"/>
          </p:cNvSpPr>
          <p:nvPr>
            <p:ph type="sldNum" idx="2"/>
          </p:nvPr>
        </p:nvSpPr>
        <p:spPr>
          <a:xfrm>
            <a:off x="311675" y="4663225"/>
            <a:ext cx="2603400" cy="393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Lewis Center for Regional Policy Studies</a:t>
            </a:r>
            <a:endParaRPr/>
          </a:p>
        </p:txBody>
      </p:sp>
      <p:pic>
        <p:nvPicPr>
          <p:cNvPr id="159" name="Google Shape;159;p25"/>
          <p:cNvPicPr preferRelativeResize="0"/>
          <p:nvPr/>
        </p:nvPicPr>
        <p:blipFill>
          <a:blip r:embed="rId3">
            <a:alphaModFix/>
          </a:blip>
          <a:stretch>
            <a:fillRect/>
          </a:stretch>
        </p:blipFill>
        <p:spPr>
          <a:xfrm>
            <a:off x="377600" y="1384270"/>
            <a:ext cx="5188124" cy="2944275"/>
          </a:xfrm>
          <a:prstGeom prst="rect">
            <a:avLst/>
          </a:prstGeom>
          <a:noFill/>
          <a:ln>
            <a:noFill/>
          </a:ln>
        </p:spPr>
      </p:pic>
      <p:pic>
        <p:nvPicPr>
          <p:cNvPr id="160" name="Google Shape;160;p25"/>
          <p:cNvPicPr preferRelativeResize="0"/>
          <p:nvPr/>
        </p:nvPicPr>
        <p:blipFill>
          <a:blip r:embed="rId4">
            <a:alphaModFix/>
          </a:blip>
          <a:stretch>
            <a:fillRect/>
          </a:stretch>
        </p:blipFill>
        <p:spPr>
          <a:xfrm>
            <a:off x="5565724" y="1893511"/>
            <a:ext cx="3273477" cy="2457949"/>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88" name="Google Shape;88;p16"/>
          <p:cNvSpPr txBox="1">
            <a:spLocks noGrp="1"/>
          </p:cNvSpPr>
          <p:nvPr>
            <p:ph type="title"/>
          </p:nvPr>
        </p:nvSpPr>
        <p:spPr>
          <a:xfrm>
            <a:off x="490250" y="450150"/>
            <a:ext cx="7982100" cy="44439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endParaRPr sz="3000" dirty="0"/>
          </a:p>
          <a:p>
            <a:pPr marL="0" lvl="0" indent="0" algn="l" rtl="0">
              <a:spcBef>
                <a:spcPts val="0"/>
              </a:spcBef>
              <a:spcAft>
                <a:spcPts val="0"/>
              </a:spcAft>
              <a:buNone/>
            </a:pPr>
            <a:r>
              <a:rPr lang="en" sz="3600" dirty="0"/>
              <a:t>“The Americans can always be trusted to do the right thing, once all other possibilities have been exhausted.”</a:t>
            </a:r>
            <a:endParaRPr sz="3600" dirty="0"/>
          </a:p>
          <a:p>
            <a:pPr marL="0" lvl="0" indent="0" algn="l" rtl="0">
              <a:spcBef>
                <a:spcPts val="0"/>
              </a:spcBef>
              <a:spcAft>
                <a:spcPts val="0"/>
              </a:spcAft>
              <a:buNone/>
            </a:pPr>
            <a:r>
              <a:rPr lang="en" sz="3600" dirty="0"/>
              <a:t> 			—Winston Churchill*</a:t>
            </a:r>
            <a:endParaRPr sz="3600" dirty="0"/>
          </a:p>
          <a:p>
            <a:pPr marL="0" lvl="0" indent="0" algn="l" rtl="0">
              <a:spcBef>
                <a:spcPts val="0"/>
              </a:spcBef>
              <a:spcAft>
                <a:spcPts val="0"/>
              </a:spcAft>
              <a:buNone/>
            </a:pPr>
            <a:endParaRPr sz="1200" dirty="0"/>
          </a:p>
          <a:p>
            <a:pPr marL="0" lvl="0" indent="0" algn="l" rtl="0">
              <a:spcBef>
                <a:spcPts val="0"/>
              </a:spcBef>
              <a:spcAft>
                <a:spcPts val="0"/>
              </a:spcAft>
              <a:buNone/>
            </a:pPr>
            <a:endParaRPr sz="1400" b="0" dirty="0">
              <a:solidFill>
                <a:schemeClr val="dk1"/>
              </a:solidFill>
            </a:endParaRPr>
          </a:p>
          <a:p>
            <a:pPr marL="3200400" lvl="0" indent="457200" algn="l" rtl="0">
              <a:spcBef>
                <a:spcPts val="0"/>
              </a:spcBef>
              <a:spcAft>
                <a:spcPts val="0"/>
              </a:spcAft>
              <a:buNone/>
            </a:pPr>
            <a:endParaRPr sz="1400" b="0" dirty="0">
              <a:solidFill>
                <a:schemeClr val="dk1"/>
              </a:solidFill>
            </a:endParaRPr>
          </a:p>
          <a:p>
            <a:pPr marL="3200400" lvl="0" indent="457200" algn="l" rtl="0">
              <a:spcBef>
                <a:spcPts val="0"/>
              </a:spcBef>
              <a:spcAft>
                <a:spcPts val="0"/>
              </a:spcAft>
              <a:buNone/>
            </a:pPr>
            <a:r>
              <a:rPr lang="en" sz="1400" b="0" dirty="0">
                <a:solidFill>
                  <a:schemeClr val="dk1"/>
                </a:solidFill>
              </a:rPr>
              <a:t>*Probably apocryphal, but a great quote in any case</a:t>
            </a:r>
            <a:endParaRPr sz="1400" b="0" dirty="0">
              <a:solidFill>
                <a:schemeClr val="dk1"/>
              </a:solidFill>
            </a:endParaRPr>
          </a:p>
        </p:txBody>
      </p:sp>
      <p:sp>
        <p:nvSpPr>
          <p:cNvPr id="89" name="Google Shape;89;p1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a:t>
            </a:fld>
            <a:endParaRPr/>
          </a:p>
        </p:txBody>
      </p:sp>
      <p:sp>
        <p:nvSpPr>
          <p:cNvPr id="90" name="Google Shape;90;p16"/>
          <p:cNvSpPr txBox="1">
            <a:spLocks noGrp="1"/>
          </p:cNvSpPr>
          <p:nvPr>
            <p:ph type="sldNum" idx="2"/>
          </p:nvPr>
        </p:nvSpPr>
        <p:spPr>
          <a:xfrm>
            <a:off x="311675" y="4663225"/>
            <a:ext cx="2603400" cy="393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Lewis Center for Regional Policy Studies</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173" name="Google Shape;173;p27"/>
          <p:cNvSpPr txBox="1">
            <a:spLocks noGrp="1"/>
          </p:cNvSpPr>
          <p:nvPr>
            <p:ph type="body" idx="1"/>
          </p:nvPr>
        </p:nvSpPr>
        <p:spPr>
          <a:xfrm>
            <a:off x="311700" y="2458675"/>
            <a:ext cx="2808000" cy="2110200"/>
          </a:xfrm>
          <a:prstGeom prst="rect">
            <a:avLst/>
          </a:prstGeom>
        </p:spPr>
        <p:txBody>
          <a:bodyPr spcFirstLastPara="1" wrap="square" lIns="91425" tIns="91425" rIns="91425" bIns="91425" anchor="t" anchorCtr="0">
            <a:noAutofit/>
          </a:bodyPr>
          <a:lstStyle/>
          <a:p>
            <a:pPr marL="285750" lvl="0" indent="-215900" algn="l" rtl="0">
              <a:spcBef>
                <a:spcPts val="0"/>
              </a:spcBef>
              <a:spcAft>
                <a:spcPts val="0"/>
              </a:spcAft>
              <a:buSzPts val="1600"/>
              <a:buChar char="●"/>
            </a:pPr>
            <a:r>
              <a:rPr lang="en" sz="1600" dirty="0"/>
              <a:t>Los Angeles County (pop. 10 million) has 88 cities</a:t>
            </a:r>
            <a:endParaRPr sz="1600" dirty="0"/>
          </a:p>
          <a:p>
            <a:pPr marL="285750" lvl="0" indent="-215900" algn="l" rtl="0">
              <a:spcBef>
                <a:spcPts val="0"/>
              </a:spcBef>
              <a:spcAft>
                <a:spcPts val="0"/>
              </a:spcAft>
              <a:buSzPts val="1600"/>
              <a:buChar char="●"/>
            </a:pPr>
            <a:r>
              <a:rPr lang="en" sz="1600" dirty="0"/>
              <a:t>What happens if the City of LA (in white) acts boldly but the other 87 drag their feet?</a:t>
            </a:r>
            <a:endParaRPr sz="1600" dirty="0"/>
          </a:p>
        </p:txBody>
      </p:sp>
      <p:sp>
        <p:nvSpPr>
          <p:cNvPr id="174" name="Google Shape;174;p2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20</a:t>
            </a:fld>
            <a:endParaRPr/>
          </a:p>
        </p:txBody>
      </p:sp>
      <p:sp>
        <p:nvSpPr>
          <p:cNvPr id="175" name="Google Shape;175;p27"/>
          <p:cNvSpPr txBox="1">
            <a:spLocks noGrp="1"/>
          </p:cNvSpPr>
          <p:nvPr>
            <p:ph type="sldNum" idx="2"/>
          </p:nvPr>
        </p:nvSpPr>
        <p:spPr>
          <a:xfrm>
            <a:off x="311675" y="4663225"/>
            <a:ext cx="2603400" cy="393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Lewis Center for Regional Policy Studies</a:t>
            </a:r>
            <a:endParaRPr>
              <a:latin typeface="Arial"/>
              <a:ea typeface="Arial"/>
              <a:cs typeface="Arial"/>
              <a:sym typeface="Arial"/>
            </a:endParaRPr>
          </a:p>
        </p:txBody>
      </p:sp>
      <p:sp>
        <p:nvSpPr>
          <p:cNvPr id="176" name="Google Shape;176;p27"/>
          <p:cNvSpPr txBox="1">
            <a:spLocks noGrp="1"/>
          </p:cNvSpPr>
          <p:nvPr>
            <p:ph type="title"/>
          </p:nvPr>
        </p:nvSpPr>
        <p:spPr>
          <a:xfrm>
            <a:off x="311700" y="318275"/>
            <a:ext cx="2721786" cy="1071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Collective action problems are compounded by municipal fragmentation</a:t>
            </a:r>
            <a:endParaRPr dirty="0"/>
          </a:p>
        </p:txBody>
      </p:sp>
      <p:pic>
        <p:nvPicPr>
          <p:cNvPr id="177" name="Google Shape;177;p27"/>
          <p:cNvPicPr preferRelativeResize="0"/>
          <p:nvPr/>
        </p:nvPicPr>
        <p:blipFill>
          <a:blip r:embed="rId3">
            <a:alphaModFix/>
          </a:blip>
          <a:stretch>
            <a:fillRect/>
          </a:stretch>
        </p:blipFill>
        <p:spPr>
          <a:xfrm>
            <a:off x="3438338" y="-317925"/>
            <a:ext cx="4807112" cy="5461423"/>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5" name="Google Shape;165;p26"/>
          <p:cNvSpPr txBox="1">
            <a:spLocks noGrp="1"/>
          </p:cNvSpPr>
          <p:nvPr>
            <p:ph type="title"/>
          </p:nvPr>
        </p:nvSpPr>
        <p:spPr>
          <a:xfrm>
            <a:off x="311700" y="31827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Local decision-making results in fewer housing permits</a:t>
            </a:r>
            <a:endParaRPr dirty="0"/>
          </a:p>
        </p:txBody>
      </p:sp>
      <p:sp>
        <p:nvSpPr>
          <p:cNvPr id="166" name="Google Shape;166;p26"/>
          <p:cNvSpPr txBox="1">
            <a:spLocks noGrp="1"/>
          </p:cNvSpPr>
          <p:nvPr>
            <p:ph type="body" idx="1"/>
          </p:nvPr>
        </p:nvSpPr>
        <p:spPr>
          <a:xfrm>
            <a:off x="311700" y="1152475"/>
            <a:ext cx="4644929" cy="3416400"/>
          </a:xfrm>
          <a:prstGeom prst="rect">
            <a:avLst/>
          </a:prstGeom>
        </p:spPr>
        <p:txBody>
          <a:bodyPr spcFirstLastPara="1" wrap="square" lIns="91425" tIns="91425" rIns="91425" bIns="91425" anchor="t" anchorCtr="0">
            <a:noAutofit/>
          </a:bodyPr>
          <a:lstStyle/>
          <a:p>
            <a:pPr lvl="0"/>
            <a:r>
              <a:rPr lang="en-US" dirty="0"/>
              <a:t>Hankinson and </a:t>
            </a:r>
            <a:r>
              <a:rPr lang="en-US" dirty="0" err="1"/>
              <a:t>Magazinnik</a:t>
            </a:r>
            <a:r>
              <a:rPr lang="en-US" dirty="0"/>
              <a:t> (2023)</a:t>
            </a:r>
          </a:p>
          <a:p>
            <a:pPr lvl="0"/>
            <a:r>
              <a:rPr lang="en-US" dirty="0"/>
              <a:t>A 2001 state law required many California cities to switch from at-large to district elections</a:t>
            </a:r>
          </a:p>
          <a:p>
            <a:pPr lvl="0"/>
            <a:r>
              <a:rPr lang="en-US" dirty="0"/>
              <a:t>Multifamily permits fell by 55% compared to control cities (p = .08)</a:t>
            </a:r>
          </a:p>
          <a:p>
            <a:pPr lvl="0"/>
            <a:r>
              <a:rPr lang="en-US" dirty="0"/>
              <a:t>In cities with high segregation or electorally underrepresented racial minorities, multifamily permits fell by over 70% (p &lt; .05)</a:t>
            </a:r>
            <a:endParaRPr dirty="0"/>
          </a:p>
        </p:txBody>
      </p:sp>
      <p:sp>
        <p:nvSpPr>
          <p:cNvPr id="167" name="Google Shape;167;p2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21</a:t>
            </a:fld>
            <a:endParaRPr/>
          </a:p>
        </p:txBody>
      </p:sp>
      <p:sp>
        <p:nvSpPr>
          <p:cNvPr id="168" name="Google Shape;168;p26"/>
          <p:cNvSpPr txBox="1">
            <a:spLocks noGrp="1"/>
          </p:cNvSpPr>
          <p:nvPr>
            <p:ph type="sldNum" idx="2"/>
          </p:nvPr>
        </p:nvSpPr>
        <p:spPr>
          <a:xfrm>
            <a:off x="311675" y="4663225"/>
            <a:ext cx="2603400" cy="393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Lewis Center for Regional Policy Studies</a:t>
            </a:r>
            <a:endParaRPr/>
          </a:p>
        </p:txBody>
      </p:sp>
      <p:pic>
        <p:nvPicPr>
          <p:cNvPr id="5" name="Picture 4">
            <a:extLst>
              <a:ext uri="{FF2B5EF4-FFF2-40B4-BE49-F238E27FC236}">
                <a16:creationId xmlns:a16="http://schemas.microsoft.com/office/drawing/2014/main" id="{6A0E7120-838B-94C7-1BC1-B781B3033CEB}"/>
              </a:ext>
            </a:extLst>
          </p:cNvPr>
          <p:cNvPicPr>
            <a:picLocks noChangeAspect="1"/>
          </p:cNvPicPr>
          <p:nvPr/>
        </p:nvPicPr>
        <p:blipFill>
          <a:blip r:embed="rId3"/>
          <a:stretch>
            <a:fillRect/>
          </a:stretch>
        </p:blipFill>
        <p:spPr>
          <a:xfrm>
            <a:off x="5127449" y="1020357"/>
            <a:ext cx="3406696" cy="3945746"/>
          </a:xfrm>
          <a:prstGeom prst="rect">
            <a:avLst/>
          </a:prstGeom>
        </p:spPr>
      </p:pic>
    </p:spTree>
    <p:extLst>
      <p:ext uri="{BB962C8B-B14F-4D97-AF65-F5344CB8AC3E}">
        <p14:creationId xmlns:p14="http://schemas.microsoft.com/office/powerpoint/2010/main" val="4188537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6">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6">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6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88" name="Google Shape;88;p16"/>
          <p:cNvSpPr txBox="1">
            <a:spLocks noGrp="1"/>
          </p:cNvSpPr>
          <p:nvPr>
            <p:ph type="title"/>
          </p:nvPr>
        </p:nvSpPr>
        <p:spPr>
          <a:xfrm>
            <a:off x="490250" y="450150"/>
            <a:ext cx="7982100" cy="4443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2800" dirty="0"/>
              <a:t>But there’s good news…</a:t>
            </a:r>
            <a:endParaRPr sz="2800" dirty="0"/>
          </a:p>
        </p:txBody>
      </p:sp>
      <p:sp>
        <p:nvSpPr>
          <p:cNvPr id="89" name="Google Shape;89;p1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22</a:t>
            </a:fld>
            <a:endParaRPr/>
          </a:p>
        </p:txBody>
      </p:sp>
      <p:sp>
        <p:nvSpPr>
          <p:cNvPr id="90" name="Google Shape;90;p16"/>
          <p:cNvSpPr txBox="1">
            <a:spLocks noGrp="1"/>
          </p:cNvSpPr>
          <p:nvPr>
            <p:ph type="sldNum" idx="2"/>
          </p:nvPr>
        </p:nvSpPr>
        <p:spPr>
          <a:xfrm>
            <a:off x="311675" y="4663225"/>
            <a:ext cx="2603400" cy="393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Lewis Center for Regional Policy Studies</a:t>
            </a:r>
            <a:endParaRPr/>
          </a:p>
        </p:txBody>
      </p:sp>
    </p:spTree>
    <p:extLst>
      <p:ext uri="{BB962C8B-B14F-4D97-AF65-F5344CB8AC3E}">
        <p14:creationId xmlns:p14="http://schemas.microsoft.com/office/powerpoint/2010/main" val="383566491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sp>
        <p:nvSpPr>
          <p:cNvPr id="102" name="Google Shape;102;p18"/>
          <p:cNvSpPr txBox="1">
            <a:spLocks noGrp="1"/>
          </p:cNvSpPr>
          <p:nvPr>
            <p:ph type="title"/>
          </p:nvPr>
        </p:nvSpPr>
        <p:spPr>
          <a:xfrm>
            <a:off x="311700" y="31827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In lieu of local action, states are taking the lead</a:t>
            </a:r>
            <a:endParaRPr dirty="0"/>
          </a:p>
        </p:txBody>
      </p:sp>
      <p:sp>
        <p:nvSpPr>
          <p:cNvPr id="103" name="Google Shape;103;p18"/>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dirty="0"/>
              <a:t>In 2016-17, California effectively ended single-family-only zoning with new accessory dwelling unit (ADU) laws</a:t>
            </a:r>
          </a:p>
          <a:p>
            <a:pPr marL="457200" lvl="0" indent="-342900" algn="l" rtl="0">
              <a:spcBef>
                <a:spcPts val="0"/>
              </a:spcBef>
              <a:spcAft>
                <a:spcPts val="0"/>
              </a:spcAft>
              <a:buSzPts val="1800"/>
              <a:buChar char="●"/>
            </a:pPr>
            <a:r>
              <a:rPr lang="en" dirty="0"/>
              <a:t>The State of Oregon passed two first-of-their kind bills in 2019:</a:t>
            </a:r>
            <a:endParaRPr dirty="0"/>
          </a:p>
          <a:p>
            <a:pPr marL="914400" lvl="1" indent="-342900" algn="l" rtl="0">
              <a:spcBef>
                <a:spcPts val="0"/>
              </a:spcBef>
              <a:spcAft>
                <a:spcPts val="0"/>
              </a:spcAft>
              <a:buSzPts val="1800"/>
              <a:buChar char="○"/>
            </a:pPr>
            <a:r>
              <a:rPr lang="en" sz="1600" dirty="0"/>
              <a:t>House Bill 2001, requiring cities to allow two or four units per parcel in most cities</a:t>
            </a:r>
            <a:endParaRPr sz="1600" dirty="0"/>
          </a:p>
          <a:p>
            <a:pPr marL="914400" lvl="1" indent="-342900" algn="l" rtl="0">
              <a:spcBef>
                <a:spcPts val="0"/>
              </a:spcBef>
              <a:spcAft>
                <a:spcPts val="0"/>
              </a:spcAft>
              <a:buSzPts val="1800"/>
              <a:buChar char="○"/>
            </a:pPr>
            <a:r>
              <a:rPr lang="en" sz="1600" dirty="0"/>
              <a:t>Senate Bill 608, limiting annual rent increases to inflation + 7% and prohibiting most “no-fault” evictions</a:t>
            </a:r>
            <a:endParaRPr lang="en-US" dirty="0"/>
          </a:p>
          <a:p>
            <a:pPr marL="457200" lvl="0" indent="-342900" algn="l" rtl="0">
              <a:spcBef>
                <a:spcPts val="0"/>
              </a:spcBef>
              <a:spcAft>
                <a:spcPts val="0"/>
              </a:spcAft>
              <a:buSzPts val="1800"/>
              <a:buChar char="●"/>
            </a:pPr>
            <a:r>
              <a:rPr lang="en-US" dirty="0"/>
              <a:t>California followed in late 2019, limiting annual rent increases to inflation + 5% (AB 1482), and in 2022 required cities to allow four dwellings per parcel statewide (SB 9)</a:t>
            </a:r>
          </a:p>
          <a:p>
            <a:pPr marL="457200" lvl="0" indent="-342900" algn="l" rtl="0">
              <a:spcBef>
                <a:spcPts val="0"/>
              </a:spcBef>
              <a:spcAft>
                <a:spcPts val="0"/>
              </a:spcAft>
              <a:buSzPts val="1800"/>
              <a:buChar char="●"/>
            </a:pPr>
            <a:r>
              <a:rPr lang="en-US" dirty="0"/>
              <a:t>In 2022, California eliminated parking requirements near transit and required cities to allow up to 80 units/acre (~32 unit/ha) along commercial corridors</a:t>
            </a:r>
          </a:p>
        </p:txBody>
      </p:sp>
      <p:sp>
        <p:nvSpPr>
          <p:cNvPr id="104" name="Google Shape;104;p1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23</a:t>
            </a:fld>
            <a:endParaRPr/>
          </a:p>
        </p:txBody>
      </p:sp>
      <p:sp>
        <p:nvSpPr>
          <p:cNvPr id="105" name="Google Shape;105;p18"/>
          <p:cNvSpPr txBox="1">
            <a:spLocks noGrp="1"/>
          </p:cNvSpPr>
          <p:nvPr>
            <p:ph type="sldNum" idx="2"/>
          </p:nvPr>
        </p:nvSpPr>
        <p:spPr>
          <a:xfrm>
            <a:off x="311675" y="4663225"/>
            <a:ext cx="2603400" cy="393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Lewis Center for Regional Policy Studies</a:t>
            </a:r>
            <a:endParaRPr/>
          </a:p>
        </p:txBody>
      </p:sp>
    </p:spTree>
    <p:extLst>
      <p:ext uri="{BB962C8B-B14F-4D97-AF65-F5344CB8AC3E}">
        <p14:creationId xmlns:p14="http://schemas.microsoft.com/office/powerpoint/2010/main" val="2680107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sp>
        <p:nvSpPr>
          <p:cNvPr id="102" name="Google Shape;102;p18"/>
          <p:cNvSpPr txBox="1">
            <a:spLocks noGrp="1"/>
          </p:cNvSpPr>
          <p:nvPr>
            <p:ph type="title"/>
          </p:nvPr>
        </p:nvSpPr>
        <p:spPr>
          <a:xfrm>
            <a:off x="311700" y="31827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Other states are joining in on pro-housing reform</a:t>
            </a:r>
            <a:endParaRPr dirty="0"/>
          </a:p>
        </p:txBody>
      </p:sp>
      <p:sp>
        <p:nvSpPr>
          <p:cNvPr id="103" name="Google Shape;103;p18"/>
          <p:cNvSpPr txBox="1">
            <a:spLocks noGrp="1"/>
          </p:cNvSpPr>
          <p:nvPr>
            <p:ph type="body" idx="1"/>
          </p:nvPr>
        </p:nvSpPr>
        <p:spPr>
          <a:xfrm>
            <a:off x="311700" y="1152475"/>
            <a:ext cx="6466471" cy="34164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US" dirty="0"/>
              <a:t>Washington’s 2023 law, HB 1110, requires cities with at least 75,000 people to allow at least 4 units on each residentially-zoned parcel, or 6 near transit</a:t>
            </a:r>
          </a:p>
          <a:p>
            <a:pPr lvl="1" indent="-342900">
              <a:spcBef>
                <a:spcPts val="0"/>
              </a:spcBef>
              <a:buSzPts val="1800"/>
              <a:buChar char="●"/>
            </a:pPr>
            <a:r>
              <a:rPr lang="en-US" dirty="0"/>
              <a:t>It must also allow at least 6 of these 9 housing types </a:t>
            </a:r>
            <a:r>
              <a:rPr lang="en-US" dirty="0">
                <a:sym typeface="Wingdings" panose="05000000000000000000" pitchFamily="2" charset="2"/>
              </a:rPr>
              <a:t> </a:t>
            </a:r>
          </a:p>
          <a:p>
            <a:r>
              <a:rPr lang="en-US" dirty="0">
                <a:sym typeface="Wingdings" panose="05000000000000000000" pitchFamily="2" charset="2"/>
              </a:rPr>
              <a:t>Montana’s package of bills legalizes ADUs, allows housing in commercial zones, and requires cities to select at least 5 pro-housing reforms from a list of 15</a:t>
            </a:r>
          </a:p>
          <a:p>
            <a:r>
              <a:rPr lang="en-US" dirty="0">
                <a:sym typeface="Wingdings" panose="05000000000000000000" pitchFamily="2" charset="2"/>
              </a:rPr>
              <a:t>Vermont’s bill, S. 100, reduces minimum lot sizes, legalizes 2- and 4-unit buildings, and reduces parking</a:t>
            </a:r>
          </a:p>
          <a:p>
            <a:r>
              <a:rPr lang="en-US" dirty="0">
                <a:sym typeface="Wingdings" panose="05000000000000000000" pitchFamily="2" charset="2"/>
              </a:rPr>
              <a:t>Colorado, Arizona, and New York proposed ambitious housing packages that didn’t pass (yet)</a:t>
            </a:r>
            <a:endParaRPr lang="en-US" dirty="0"/>
          </a:p>
        </p:txBody>
      </p:sp>
      <p:sp>
        <p:nvSpPr>
          <p:cNvPr id="104" name="Google Shape;104;p1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24</a:t>
            </a:fld>
            <a:endParaRPr/>
          </a:p>
        </p:txBody>
      </p:sp>
      <p:sp>
        <p:nvSpPr>
          <p:cNvPr id="105" name="Google Shape;105;p18"/>
          <p:cNvSpPr txBox="1">
            <a:spLocks noGrp="1"/>
          </p:cNvSpPr>
          <p:nvPr>
            <p:ph type="sldNum" idx="2"/>
          </p:nvPr>
        </p:nvSpPr>
        <p:spPr>
          <a:xfrm>
            <a:off x="311675" y="4663225"/>
            <a:ext cx="2603400" cy="393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Lewis Center for Regional Policy Studies</a:t>
            </a:r>
            <a:endParaRPr/>
          </a:p>
        </p:txBody>
      </p:sp>
      <p:pic>
        <p:nvPicPr>
          <p:cNvPr id="3" name="Picture 2">
            <a:extLst>
              <a:ext uri="{FF2B5EF4-FFF2-40B4-BE49-F238E27FC236}">
                <a16:creationId xmlns:a16="http://schemas.microsoft.com/office/drawing/2014/main" id="{5FDB6F0C-50A9-FD1C-2BD3-127FC3A5AC75}"/>
              </a:ext>
            </a:extLst>
          </p:cNvPr>
          <p:cNvPicPr>
            <a:picLocks noChangeAspect="1"/>
          </p:cNvPicPr>
          <p:nvPr/>
        </p:nvPicPr>
        <p:blipFill>
          <a:blip r:embed="rId3"/>
          <a:stretch>
            <a:fillRect/>
          </a:stretch>
        </p:blipFill>
        <p:spPr>
          <a:xfrm>
            <a:off x="7001677" y="1357748"/>
            <a:ext cx="1745131" cy="283869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0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sp>
        <p:nvSpPr>
          <p:cNvPr id="125" name="Google Shape;125;p21"/>
          <p:cNvSpPr txBox="1">
            <a:spLocks noGrp="1"/>
          </p:cNvSpPr>
          <p:nvPr>
            <p:ph type="title"/>
          </p:nvPr>
        </p:nvSpPr>
        <p:spPr>
          <a:xfrm>
            <a:off x="311700" y="31827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State mandates usually start with city leadership</a:t>
            </a:r>
            <a:endParaRPr/>
          </a:p>
        </p:txBody>
      </p:sp>
      <p:sp>
        <p:nvSpPr>
          <p:cNvPr id="126" name="Google Shape;126;p21"/>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114300" indent="0">
              <a:buNone/>
            </a:pPr>
            <a:r>
              <a:rPr lang="en-US" b="1" dirty="0"/>
              <a:t>States learn what does and doesn’t work by observing cities</a:t>
            </a:r>
          </a:p>
          <a:p>
            <a:pPr marL="457200" lvl="0" indent="-342900" algn="l" rtl="0">
              <a:spcBef>
                <a:spcPts val="0"/>
              </a:spcBef>
              <a:spcAft>
                <a:spcPts val="0"/>
              </a:spcAft>
              <a:buSzPts val="1800"/>
              <a:buChar char="●"/>
            </a:pPr>
            <a:endParaRPr lang="en" dirty="0"/>
          </a:p>
          <a:p>
            <a:pPr marL="457200" lvl="0" indent="-342900" algn="l" rtl="0">
              <a:spcBef>
                <a:spcPts val="0"/>
              </a:spcBef>
              <a:spcAft>
                <a:spcPts val="0"/>
              </a:spcAft>
              <a:buSzPts val="1800"/>
              <a:buChar char="●"/>
            </a:pPr>
            <a:r>
              <a:rPr lang="en" dirty="0"/>
              <a:t>The City of Minneapolis ended single-family zoning before the State of Oregon (then California, Washington, Montana…)</a:t>
            </a:r>
            <a:endParaRPr dirty="0"/>
          </a:p>
          <a:p>
            <a:pPr marL="457200" lvl="0" indent="-342900" algn="l" rtl="0">
              <a:spcBef>
                <a:spcPts val="0"/>
              </a:spcBef>
              <a:spcAft>
                <a:spcPts val="0"/>
              </a:spcAft>
              <a:buSzPts val="1800"/>
              <a:buChar char="●"/>
            </a:pPr>
            <a:r>
              <a:rPr lang="en" dirty="0"/>
              <a:t>“Just cause” eviction protections and rent control policies existed in many cities for decades before Oregon or California adopted them statewide</a:t>
            </a:r>
            <a:endParaRPr dirty="0"/>
          </a:p>
          <a:p>
            <a:pPr marL="457200" lvl="0" indent="-342900" algn="l" rtl="0">
              <a:spcBef>
                <a:spcPts val="0"/>
              </a:spcBef>
              <a:spcAft>
                <a:spcPts val="0"/>
              </a:spcAft>
              <a:buSzPts val="1800"/>
              <a:buChar char="●"/>
            </a:pPr>
            <a:r>
              <a:rPr lang="en" dirty="0"/>
              <a:t>California’s parking reform law (AB 2097) was preceded by hundreds of local ordinances reducing or eliminating parking requirements</a:t>
            </a:r>
            <a:endParaRPr dirty="0"/>
          </a:p>
          <a:p>
            <a:pPr marL="457200" lvl="0" indent="-342900" algn="l" rtl="0">
              <a:spcBef>
                <a:spcPts val="0"/>
              </a:spcBef>
              <a:spcAft>
                <a:spcPts val="0"/>
              </a:spcAft>
              <a:buSzPts val="1800"/>
              <a:buChar char="●"/>
            </a:pPr>
            <a:r>
              <a:rPr lang="en" dirty="0"/>
              <a:t>Countless other examples of local policy innovation/success scaled up to the state level</a:t>
            </a:r>
          </a:p>
        </p:txBody>
      </p:sp>
      <p:sp>
        <p:nvSpPr>
          <p:cNvPr id="127" name="Google Shape;127;p2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25</a:t>
            </a:fld>
            <a:endParaRPr/>
          </a:p>
        </p:txBody>
      </p:sp>
      <p:sp>
        <p:nvSpPr>
          <p:cNvPr id="128" name="Google Shape;128;p21"/>
          <p:cNvSpPr txBox="1">
            <a:spLocks noGrp="1"/>
          </p:cNvSpPr>
          <p:nvPr>
            <p:ph type="sldNum" idx="2"/>
          </p:nvPr>
        </p:nvSpPr>
        <p:spPr>
          <a:xfrm>
            <a:off x="311675" y="4663225"/>
            <a:ext cx="2603400" cy="393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Lewis Center for Regional Policy Studies</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6">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6">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6">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6">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88" name="Google Shape;88;p16"/>
          <p:cNvSpPr txBox="1">
            <a:spLocks noGrp="1"/>
          </p:cNvSpPr>
          <p:nvPr>
            <p:ph type="title"/>
          </p:nvPr>
        </p:nvSpPr>
        <p:spPr>
          <a:xfrm>
            <a:off x="490250" y="450150"/>
            <a:ext cx="7982100" cy="4443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2800" dirty="0"/>
              <a:t>One thing included in many city- and state-level housing reforms is…</a:t>
            </a:r>
            <a:endParaRPr sz="2800" dirty="0"/>
          </a:p>
        </p:txBody>
      </p:sp>
      <p:sp>
        <p:nvSpPr>
          <p:cNvPr id="89" name="Google Shape;89;p1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26</a:t>
            </a:fld>
            <a:endParaRPr/>
          </a:p>
        </p:txBody>
      </p:sp>
      <p:sp>
        <p:nvSpPr>
          <p:cNvPr id="90" name="Google Shape;90;p16"/>
          <p:cNvSpPr txBox="1">
            <a:spLocks noGrp="1"/>
          </p:cNvSpPr>
          <p:nvPr>
            <p:ph type="sldNum" idx="2"/>
          </p:nvPr>
        </p:nvSpPr>
        <p:spPr>
          <a:xfrm>
            <a:off x="311675" y="4663225"/>
            <a:ext cx="2603400" cy="393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Lewis Center for Regional Policy Studies</a:t>
            </a:r>
            <a:endParaRPr/>
          </a:p>
        </p:txBody>
      </p:sp>
    </p:spTree>
    <p:extLst>
      <p:ext uri="{BB962C8B-B14F-4D97-AF65-F5344CB8AC3E}">
        <p14:creationId xmlns:p14="http://schemas.microsoft.com/office/powerpoint/2010/main" val="146870146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854233-99CA-ECF9-FF06-4F51430E2CC1}"/>
              </a:ext>
            </a:extLst>
          </p:cNvPr>
          <p:cNvSpPr>
            <a:spLocks noGrp="1"/>
          </p:cNvSpPr>
          <p:nvPr>
            <p:ph type="title"/>
          </p:nvPr>
        </p:nvSpPr>
        <p:spPr>
          <a:xfrm>
            <a:off x="311700" y="1704541"/>
            <a:ext cx="8520600" cy="841800"/>
          </a:xfrm>
        </p:spPr>
        <p:txBody>
          <a:bodyPr/>
          <a:lstStyle/>
          <a:p>
            <a:r>
              <a:rPr lang="en-US" dirty="0"/>
              <a:t>Missing Middle</a:t>
            </a:r>
          </a:p>
        </p:txBody>
      </p:sp>
      <p:sp>
        <p:nvSpPr>
          <p:cNvPr id="3" name="Slide Number Placeholder 2">
            <a:extLst>
              <a:ext uri="{FF2B5EF4-FFF2-40B4-BE49-F238E27FC236}">
                <a16:creationId xmlns:a16="http://schemas.microsoft.com/office/drawing/2014/main" id="{FBAA8971-CF8C-38B9-7A9A-7A5E123E7B1F}"/>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27</a:t>
            </a:fld>
            <a:endParaRPr lang="en"/>
          </a:p>
        </p:txBody>
      </p:sp>
      <p:sp>
        <p:nvSpPr>
          <p:cNvPr id="4" name="Subtitle 3">
            <a:extLst>
              <a:ext uri="{FF2B5EF4-FFF2-40B4-BE49-F238E27FC236}">
                <a16:creationId xmlns:a16="http://schemas.microsoft.com/office/drawing/2014/main" id="{ABE56485-718F-8BDF-9830-81DC1E7FE21C}"/>
              </a:ext>
            </a:extLst>
          </p:cNvPr>
          <p:cNvSpPr>
            <a:spLocks noGrp="1"/>
          </p:cNvSpPr>
          <p:nvPr>
            <p:ph type="subTitle" idx="1"/>
          </p:nvPr>
        </p:nvSpPr>
        <p:spPr>
          <a:xfrm>
            <a:off x="2126343" y="2356766"/>
            <a:ext cx="4891314" cy="1235100"/>
          </a:xfrm>
        </p:spPr>
        <p:txBody>
          <a:bodyPr/>
          <a:lstStyle/>
          <a:p>
            <a:pPr marL="0" indent="0"/>
            <a:r>
              <a:rPr lang="en-US" dirty="0"/>
              <a:t>Small and mid-sized infill development makes a comeback</a:t>
            </a:r>
          </a:p>
        </p:txBody>
      </p:sp>
      <p:sp>
        <p:nvSpPr>
          <p:cNvPr id="5" name="Slide Number Placeholder 4">
            <a:extLst>
              <a:ext uri="{FF2B5EF4-FFF2-40B4-BE49-F238E27FC236}">
                <a16:creationId xmlns:a16="http://schemas.microsoft.com/office/drawing/2014/main" id="{CF843B7F-EF89-FCCD-4C92-32B9E981CD0E}"/>
              </a:ext>
            </a:extLst>
          </p:cNvPr>
          <p:cNvSpPr>
            <a:spLocks noGrp="1"/>
          </p:cNvSpPr>
          <p:nvPr>
            <p:ph type="sldNum" idx="2"/>
          </p:nvPr>
        </p:nvSpPr>
        <p:spPr/>
        <p:txBody>
          <a:bodyPr/>
          <a:lstStyle/>
          <a:p>
            <a:pPr marL="0" lvl="0" indent="0" algn="l" rtl="0">
              <a:spcBef>
                <a:spcPts val="0"/>
              </a:spcBef>
              <a:spcAft>
                <a:spcPts val="0"/>
              </a:spcAft>
              <a:buNone/>
            </a:pPr>
            <a:r>
              <a:rPr lang="en-US"/>
              <a:t>Lewis Center for Regional Policy Studies</a:t>
            </a:r>
            <a:endParaRPr lang="en-US" sz="1000"/>
          </a:p>
        </p:txBody>
      </p:sp>
    </p:spTree>
    <p:extLst>
      <p:ext uri="{BB962C8B-B14F-4D97-AF65-F5344CB8AC3E}">
        <p14:creationId xmlns:p14="http://schemas.microsoft.com/office/powerpoint/2010/main" val="317370437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sp>
        <p:nvSpPr>
          <p:cNvPr id="102" name="Google Shape;102;p18"/>
          <p:cNvSpPr txBox="1">
            <a:spLocks noGrp="1"/>
          </p:cNvSpPr>
          <p:nvPr>
            <p:ph type="title"/>
          </p:nvPr>
        </p:nvSpPr>
        <p:spPr>
          <a:xfrm>
            <a:off x="311700" y="31827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The space between single-family and larger apartments</a:t>
            </a:r>
            <a:endParaRPr dirty="0"/>
          </a:p>
        </p:txBody>
      </p:sp>
      <p:sp>
        <p:nvSpPr>
          <p:cNvPr id="103" name="Google Shape;103;p18"/>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endParaRPr dirty="0"/>
          </a:p>
        </p:txBody>
      </p:sp>
      <p:sp>
        <p:nvSpPr>
          <p:cNvPr id="104" name="Google Shape;104;p1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28</a:t>
            </a:fld>
            <a:endParaRPr/>
          </a:p>
        </p:txBody>
      </p:sp>
      <p:sp>
        <p:nvSpPr>
          <p:cNvPr id="105" name="Google Shape;105;p18"/>
          <p:cNvSpPr txBox="1">
            <a:spLocks noGrp="1"/>
          </p:cNvSpPr>
          <p:nvPr>
            <p:ph type="sldNum" idx="2"/>
          </p:nvPr>
        </p:nvSpPr>
        <p:spPr>
          <a:xfrm>
            <a:off x="311675" y="4663225"/>
            <a:ext cx="2603400" cy="393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Lewis Center for Regional Policy Studies</a:t>
            </a:r>
            <a:endParaRPr/>
          </a:p>
        </p:txBody>
      </p:sp>
      <p:pic>
        <p:nvPicPr>
          <p:cNvPr id="2" name="Picture 2">
            <a:extLst>
              <a:ext uri="{FF2B5EF4-FFF2-40B4-BE49-F238E27FC236}">
                <a16:creationId xmlns:a16="http://schemas.microsoft.com/office/drawing/2014/main" id="{AB9A4ABB-B9F0-2D96-FB7B-F17699DC857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890975"/>
            <a:ext cx="9144000" cy="35944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6350681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sp>
        <p:nvSpPr>
          <p:cNvPr id="102" name="Google Shape;102;p18"/>
          <p:cNvSpPr txBox="1">
            <a:spLocks noGrp="1"/>
          </p:cNvSpPr>
          <p:nvPr>
            <p:ph type="title"/>
          </p:nvPr>
        </p:nvSpPr>
        <p:spPr>
          <a:xfrm>
            <a:off x="311700" y="31827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Small multifamily buildings have been disappearing from the U.S. development landscape</a:t>
            </a:r>
            <a:endParaRPr dirty="0"/>
          </a:p>
        </p:txBody>
      </p:sp>
      <p:sp>
        <p:nvSpPr>
          <p:cNvPr id="104" name="Google Shape;104;p1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29</a:t>
            </a:fld>
            <a:endParaRPr/>
          </a:p>
        </p:txBody>
      </p:sp>
      <p:graphicFrame>
        <p:nvGraphicFramePr>
          <p:cNvPr id="3" name="Chart 2">
            <a:extLst>
              <a:ext uri="{FF2B5EF4-FFF2-40B4-BE49-F238E27FC236}">
                <a16:creationId xmlns:a16="http://schemas.microsoft.com/office/drawing/2014/main" id="{382201E2-39A3-52A2-B2E1-E39F1C23E5A3}"/>
              </a:ext>
            </a:extLst>
          </p:cNvPr>
          <p:cNvGraphicFramePr>
            <a:graphicFrameLocks/>
          </p:cNvGraphicFramePr>
          <p:nvPr/>
        </p:nvGraphicFramePr>
        <p:xfrm>
          <a:off x="196214" y="1204686"/>
          <a:ext cx="8548643" cy="365306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2420752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21A0D6-6E35-80D2-D783-5F1ECF57044F}"/>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FFEA3DDF-111E-52F0-7C10-AD3010AD282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9B58A6B-B192-DCD5-551C-944179EB1676}"/>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3</a:t>
            </a:fld>
            <a:endParaRPr lang="en"/>
          </a:p>
        </p:txBody>
      </p:sp>
      <p:sp>
        <p:nvSpPr>
          <p:cNvPr id="5" name="Slide Number Placeholder 4">
            <a:extLst>
              <a:ext uri="{FF2B5EF4-FFF2-40B4-BE49-F238E27FC236}">
                <a16:creationId xmlns:a16="http://schemas.microsoft.com/office/drawing/2014/main" id="{342C4AAC-30D5-2CEC-DD55-ABAF61613C47}"/>
              </a:ext>
            </a:extLst>
          </p:cNvPr>
          <p:cNvSpPr>
            <a:spLocks noGrp="1"/>
          </p:cNvSpPr>
          <p:nvPr>
            <p:ph type="sldNum" idx="2"/>
          </p:nvPr>
        </p:nvSpPr>
        <p:spPr/>
        <p:txBody>
          <a:bodyPr/>
          <a:lstStyle/>
          <a:p>
            <a:pPr marL="0" lvl="0" indent="0" algn="l" rtl="0">
              <a:spcBef>
                <a:spcPts val="0"/>
              </a:spcBef>
              <a:spcAft>
                <a:spcPts val="0"/>
              </a:spcAft>
              <a:buNone/>
            </a:pPr>
            <a:r>
              <a:rPr lang="en-US"/>
              <a:t>Lewis Center for Regional Policy Studies</a:t>
            </a:r>
            <a:endParaRPr lang="en-US" sz="1000"/>
          </a:p>
        </p:txBody>
      </p:sp>
      <p:pic>
        <p:nvPicPr>
          <p:cNvPr id="6" name="Picture 5">
            <a:extLst>
              <a:ext uri="{FF2B5EF4-FFF2-40B4-BE49-F238E27FC236}">
                <a16:creationId xmlns:a16="http://schemas.microsoft.com/office/drawing/2014/main" id="{38274FFE-E5F9-18E6-5CBB-66E524785249}"/>
              </a:ext>
            </a:extLst>
          </p:cNvPr>
          <p:cNvPicPr>
            <a:picLocks noChangeAspect="1"/>
          </p:cNvPicPr>
          <p:nvPr/>
        </p:nvPicPr>
        <p:blipFill>
          <a:blip r:embed="rId2"/>
          <a:stretch>
            <a:fillRect/>
          </a:stretch>
        </p:blipFill>
        <p:spPr>
          <a:xfrm>
            <a:off x="590432" y="2710767"/>
            <a:ext cx="4649284" cy="1162320"/>
          </a:xfrm>
          <a:prstGeom prst="rect">
            <a:avLst/>
          </a:prstGeom>
        </p:spPr>
      </p:pic>
      <p:pic>
        <p:nvPicPr>
          <p:cNvPr id="7" name="Picture 2" descr="UCLA Lewis Center for Regional Policy Studies Logo">
            <a:extLst>
              <a:ext uri="{FF2B5EF4-FFF2-40B4-BE49-F238E27FC236}">
                <a16:creationId xmlns:a16="http://schemas.microsoft.com/office/drawing/2014/main" id="{E2319485-31F9-1FA9-CF31-DC882CB57416}"/>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41829" y="1545969"/>
            <a:ext cx="4746491" cy="77130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FD8B86D4-783C-28B0-A90F-411570E85614}"/>
              </a:ext>
            </a:extLst>
          </p:cNvPr>
          <p:cNvPicPr>
            <a:picLocks noChangeAspect="1"/>
          </p:cNvPicPr>
          <p:nvPr/>
        </p:nvPicPr>
        <p:blipFill>
          <a:blip r:embed="rId4"/>
          <a:stretch>
            <a:fillRect/>
          </a:stretch>
        </p:blipFill>
        <p:spPr>
          <a:xfrm>
            <a:off x="5681675" y="791730"/>
            <a:ext cx="2552317" cy="3838074"/>
          </a:xfrm>
          <a:prstGeom prst="rect">
            <a:avLst/>
          </a:prstGeom>
        </p:spPr>
      </p:pic>
    </p:spTree>
    <p:extLst>
      <p:ext uri="{BB962C8B-B14F-4D97-AF65-F5344CB8AC3E}">
        <p14:creationId xmlns:p14="http://schemas.microsoft.com/office/powerpoint/2010/main" val="142314350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sp>
        <p:nvSpPr>
          <p:cNvPr id="102" name="Google Shape;102;p18"/>
          <p:cNvSpPr txBox="1">
            <a:spLocks noGrp="1"/>
          </p:cNvSpPr>
          <p:nvPr>
            <p:ph type="title"/>
          </p:nvPr>
        </p:nvSpPr>
        <p:spPr>
          <a:xfrm>
            <a:off x="311700" y="31827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Missing middle housing is (relatively) affordable housing</a:t>
            </a:r>
            <a:endParaRPr dirty="0"/>
          </a:p>
        </p:txBody>
      </p:sp>
      <p:sp>
        <p:nvSpPr>
          <p:cNvPr id="104" name="Google Shape;104;p1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30</a:t>
            </a:fld>
            <a:endParaRPr/>
          </a:p>
        </p:txBody>
      </p:sp>
      <p:sp>
        <p:nvSpPr>
          <p:cNvPr id="105" name="Google Shape;105;p18"/>
          <p:cNvSpPr txBox="1">
            <a:spLocks noGrp="1"/>
          </p:cNvSpPr>
          <p:nvPr>
            <p:ph type="sldNum" idx="2"/>
          </p:nvPr>
        </p:nvSpPr>
        <p:spPr>
          <a:xfrm>
            <a:off x="311675" y="4663225"/>
            <a:ext cx="2603400" cy="393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Lewis Center for Regional Policy Studies</a:t>
            </a:r>
            <a:endParaRPr/>
          </a:p>
        </p:txBody>
      </p:sp>
      <p:graphicFrame>
        <p:nvGraphicFramePr>
          <p:cNvPr id="4" name="Chart 3">
            <a:extLst>
              <a:ext uri="{FF2B5EF4-FFF2-40B4-BE49-F238E27FC236}">
                <a16:creationId xmlns:a16="http://schemas.microsoft.com/office/drawing/2014/main" id="{42F79D0C-E894-E8AD-40C5-F3AE13CA2A24}"/>
              </a:ext>
            </a:extLst>
          </p:cNvPr>
          <p:cNvGraphicFramePr>
            <a:graphicFrameLocks/>
          </p:cNvGraphicFramePr>
          <p:nvPr/>
        </p:nvGraphicFramePr>
        <p:xfrm>
          <a:off x="1213757" y="943458"/>
          <a:ext cx="6716486" cy="3719759"/>
        </p:xfrm>
        <a:graphic>
          <a:graphicData uri="http://schemas.openxmlformats.org/drawingml/2006/chart">
            <c:chart xmlns:c="http://schemas.openxmlformats.org/drawingml/2006/chart" xmlns:r="http://schemas.openxmlformats.org/officeDocument/2006/relationships" r:id="rId3"/>
          </a:graphicData>
        </a:graphic>
      </p:graphicFrame>
      <p:sp>
        <p:nvSpPr>
          <p:cNvPr id="5" name="Google Shape;227;p33">
            <a:extLst>
              <a:ext uri="{FF2B5EF4-FFF2-40B4-BE49-F238E27FC236}">
                <a16:creationId xmlns:a16="http://schemas.microsoft.com/office/drawing/2014/main" id="{6EF3DA0F-BC20-D971-867C-2983D845C0D8}"/>
              </a:ext>
            </a:extLst>
          </p:cNvPr>
          <p:cNvSpPr txBox="1">
            <a:spLocks/>
          </p:cNvSpPr>
          <p:nvPr/>
        </p:nvSpPr>
        <p:spPr>
          <a:xfrm>
            <a:off x="4477973" y="4674101"/>
            <a:ext cx="4589700" cy="3936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spcAft>
                <a:spcPts val="1600"/>
              </a:spcAft>
            </a:pPr>
            <a:r>
              <a:rPr lang="en-US" sz="1000" dirty="0"/>
              <a:t>Source: American Community Survey 1-year data, 2022</a:t>
            </a:r>
          </a:p>
        </p:txBody>
      </p:sp>
    </p:spTree>
    <p:extLst>
      <p:ext uri="{BB962C8B-B14F-4D97-AF65-F5344CB8AC3E}">
        <p14:creationId xmlns:p14="http://schemas.microsoft.com/office/powerpoint/2010/main" val="46076927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sp>
        <p:nvSpPr>
          <p:cNvPr id="102" name="Google Shape;102;p18"/>
          <p:cNvSpPr txBox="1">
            <a:spLocks noGrp="1"/>
          </p:cNvSpPr>
          <p:nvPr>
            <p:ph type="title"/>
          </p:nvPr>
        </p:nvSpPr>
        <p:spPr>
          <a:xfrm>
            <a:off x="311700" y="31827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Missing middle saves on land and construction costs</a:t>
            </a:r>
            <a:endParaRPr dirty="0"/>
          </a:p>
        </p:txBody>
      </p:sp>
      <p:sp>
        <p:nvSpPr>
          <p:cNvPr id="103" name="Google Shape;103;p18"/>
          <p:cNvSpPr txBox="1">
            <a:spLocks noGrp="1"/>
          </p:cNvSpPr>
          <p:nvPr>
            <p:ph type="body" idx="1"/>
          </p:nvPr>
        </p:nvSpPr>
        <p:spPr>
          <a:xfrm>
            <a:off x="311700" y="1152475"/>
            <a:ext cx="4136929" cy="34164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US" dirty="0"/>
              <a:t>Most housing construction in the U.S. is wood-framed</a:t>
            </a:r>
          </a:p>
          <a:p>
            <a:pPr marL="457200" lvl="0" indent="-342900" algn="l" rtl="0">
              <a:spcBef>
                <a:spcPts val="0"/>
              </a:spcBef>
              <a:spcAft>
                <a:spcPts val="0"/>
              </a:spcAft>
              <a:buSzPts val="1800"/>
              <a:buChar char="●"/>
            </a:pPr>
            <a:r>
              <a:rPr lang="en-US" dirty="0"/>
              <a:t>Over 7-8 stories, housing is built from concrete or steel, costing ~50% more per square foot</a:t>
            </a:r>
          </a:p>
          <a:p>
            <a:pPr marL="457200" lvl="0" indent="-342900" algn="l" rtl="0">
              <a:spcBef>
                <a:spcPts val="0"/>
              </a:spcBef>
              <a:spcAft>
                <a:spcPts val="0"/>
              </a:spcAft>
              <a:buSzPts val="1800"/>
              <a:buChar char="●"/>
            </a:pPr>
            <a:r>
              <a:rPr lang="en-US" dirty="0"/>
              <a:t>Missing middle allows for low-cost construction while also dividing land costs between multiple households</a:t>
            </a:r>
            <a:endParaRPr dirty="0"/>
          </a:p>
        </p:txBody>
      </p:sp>
      <p:sp>
        <p:nvSpPr>
          <p:cNvPr id="104" name="Google Shape;104;p1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31</a:t>
            </a:fld>
            <a:endParaRPr/>
          </a:p>
        </p:txBody>
      </p:sp>
      <p:sp>
        <p:nvSpPr>
          <p:cNvPr id="105" name="Google Shape;105;p18"/>
          <p:cNvSpPr txBox="1">
            <a:spLocks noGrp="1"/>
          </p:cNvSpPr>
          <p:nvPr>
            <p:ph type="sldNum" idx="2"/>
          </p:nvPr>
        </p:nvSpPr>
        <p:spPr>
          <a:xfrm>
            <a:off x="311675" y="4663225"/>
            <a:ext cx="2603400" cy="393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Lewis Center for Regional Policy Studies</a:t>
            </a:r>
            <a:endParaRPr/>
          </a:p>
        </p:txBody>
      </p:sp>
      <p:pic>
        <p:nvPicPr>
          <p:cNvPr id="5122" name="Picture 2" descr="STRUCTURE magazine | Mid-Rise Wood-Frame Buildings">
            <a:extLst>
              <a:ext uri="{FF2B5EF4-FFF2-40B4-BE49-F238E27FC236}">
                <a16:creationId xmlns:a16="http://schemas.microsoft.com/office/drawing/2014/main" id="{9BCF3C9F-BD63-A8FC-D183-881332F625F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38440" y="1272146"/>
            <a:ext cx="4505560" cy="3009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5283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88" name="Google Shape;88;p16"/>
          <p:cNvSpPr txBox="1">
            <a:spLocks noGrp="1"/>
          </p:cNvSpPr>
          <p:nvPr>
            <p:ph type="title"/>
          </p:nvPr>
        </p:nvSpPr>
        <p:spPr>
          <a:xfrm>
            <a:off x="490250" y="450150"/>
            <a:ext cx="7982100" cy="4443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2800" dirty="0"/>
              <a:t>A related concept, and strong complement to missing middle housing: broad upzoning.</a:t>
            </a:r>
            <a:endParaRPr sz="2800" dirty="0"/>
          </a:p>
        </p:txBody>
      </p:sp>
      <p:sp>
        <p:nvSpPr>
          <p:cNvPr id="89" name="Google Shape;89;p1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32</a:t>
            </a:fld>
            <a:endParaRPr/>
          </a:p>
        </p:txBody>
      </p:sp>
      <p:sp>
        <p:nvSpPr>
          <p:cNvPr id="90" name="Google Shape;90;p16"/>
          <p:cNvSpPr txBox="1">
            <a:spLocks noGrp="1"/>
          </p:cNvSpPr>
          <p:nvPr>
            <p:ph type="sldNum" idx="2"/>
          </p:nvPr>
        </p:nvSpPr>
        <p:spPr>
          <a:xfrm>
            <a:off x="311675" y="4663225"/>
            <a:ext cx="2603400" cy="393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Lewis Center for Regional Policy Studies</a:t>
            </a:r>
            <a:endParaRPr/>
          </a:p>
        </p:txBody>
      </p:sp>
    </p:spTree>
    <p:extLst>
      <p:ext uri="{BB962C8B-B14F-4D97-AF65-F5344CB8AC3E}">
        <p14:creationId xmlns:p14="http://schemas.microsoft.com/office/powerpoint/2010/main" val="197150290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sp>
        <p:nvSpPr>
          <p:cNvPr id="102" name="Google Shape;102;p18"/>
          <p:cNvSpPr txBox="1">
            <a:spLocks noGrp="1"/>
          </p:cNvSpPr>
          <p:nvPr>
            <p:ph type="title"/>
          </p:nvPr>
        </p:nvSpPr>
        <p:spPr>
          <a:xfrm>
            <a:off x="311700" y="31827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One reason housing development has gotten more expensive is because development sites are scarce</a:t>
            </a:r>
            <a:endParaRPr dirty="0"/>
          </a:p>
        </p:txBody>
      </p:sp>
      <p:sp>
        <p:nvSpPr>
          <p:cNvPr id="103" name="Google Shape;103;p18"/>
          <p:cNvSpPr txBox="1">
            <a:spLocks noGrp="1"/>
          </p:cNvSpPr>
          <p:nvPr>
            <p:ph type="body" idx="1"/>
          </p:nvPr>
        </p:nvSpPr>
        <p:spPr>
          <a:xfrm>
            <a:off x="311700" y="1152475"/>
            <a:ext cx="3944614" cy="34164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endParaRPr lang="en-US" dirty="0"/>
          </a:p>
          <a:p>
            <a:pPr marL="457200" lvl="0" indent="-342900" algn="l" rtl="0">
              <a:spcBef>
                <a:spcPts val="0"/>
              </a:spcBef>
              <a:spcAft>
                <a:spcPts val="0"/>
              </a:spcAft>
              <a:buSzPts val="1800"/>
              <a:buChar char="●"/>
            </a:pPr>
            <a:r>
              <a:rPr lang="en-US" dirty="0"/>
              <a:t>U.S. city development standards used to be very permissive</a:t>
            </a:r>
          </a:p>
          <a:p>
            <a:pPr marL="457200" lvl="0" indent="-342900" algn="l" rtl="0">
              <a:spcBef>
                <a:spcPts val="0"/>
              </a:spcBef>
              <a:spcAft>
                <a:spcPts val="0"/>
              </a:spcAft>
              <a:buSzPts val="1800"/>
              <a:buChar char="●"/>
            </a:pPr>
            <a:r>
              <a:rPr lang="en-US" dirty="0"/>
              <a:t>In 1957, NYC had a pop. of 7.5 million and zoned capacity to accommodate over 55 million</a:t>
            </a:r>
          </a:p>
          <a:p>
            <a:pPr marL="457200" lvl="0" indent="-342900" algn="l" rtl="0">
              <a:spcBef>
                <a:spcPts val="0"/>
              </a:spcBef>
              <a:spcAft>
                <a:spcPts val="0"/>
              </a:spcAft>
              <a:buSzPts val="1800"/>
              <a:buChar char="●"/>
            </a:pPr>
            <a:r>
              <a:rPr lang="en-US" dirty="0"/>
              <a:t>Downzoning restricted supply, but it also drove up the scarcity of development sites — </a:t>
            </a:r>
            <a:br>
              <a:rPr lang="en-US" dirty="0"/>
            </a:br>
            <a:r>
              <a:rPr lang="en-US" b="1" u="sng" dirty="0"/>
              <a:t>and therefore their price</a:t>
            </a:r>
            <a:endParaRPr b="1" u="sng" dirty="0"/>
          </a:p>
        </p:txBody>
      </p:sp>
      <p:sp>
        <p:nvSpPr>
          <p:cNvPr id="104" name="Google Shape;104;p1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33</a:t>
            </a:fld>
            <a:endParaRPr/>
          </a:p>
        </p:txBody>
      </p:sp>
      <p:sp>
        <p:nvSpPr>
          <p:cNvPr id="105" name="Google Shape;105;p18"/>
          <p:cNvSpPr txBox="1">
            <a:spLocks noGrp="1"/>
          </p:cNvSpPr>
          <p:nvPr>
            <p:ph type="sldNum" idx="2"/>
          </p:nvPr>
        </p:nvSpPr>
        <p:spPr>
          <a:xfrm>
            <a:off x="311675" y="4663225"/>
            <a:ext cx="2603400" cy="393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Lewis Center for Regional Policy Studies</a:t>
            </a:r>
            <a:endParaRPr/>
          </a:p>
        </p:txBody>
      </p:sp>
      <p:pic>
        <p:nvPicPr>
          <p:cNvPr id="4" name="Picture 3" descr="A graph of a company's capacity&#10;&#10;Description automatically generated with medium confidence">
            <a:extLst>
              <a:ext uri="{FF2B5EF4-FFF2-40B4-BE49-F238E27FC236}">
                <a16:creationId xmlns:a16="http://schemas.microsoft.com/office/drawing/2014/main" id="{C03BAC12-8919-7879-ACFC-59DF1E8AE56A}"/>
              </a:ext>
            </a:extLst>
          </p:cNvPr>
          <p:cNvPicPr>
            <a:picLocks noChangeAspect="1"/>
          </p:cNvPicPr>
          <p:nvPr/>
        </p:nvPicPr>
        <p:blipFill>
          <a:blip r:embed="rId3"/>
          <a:stretch>
            <a:fillRect/>
          </a:stretch>
        </p:blipFill>
        <p:spPr>
          <a:xfrm>
            <a:off x="4415433" y="1315860"/>
            <a:ext cx="4331375" cy="3347357"/>
          </a:xfrm>
          <a:prstGeom prst="rect">
            <a:avLst/>
          </a:prstGeom>
        </p:spPr>
      </p:pic>
    </p:spTree>
    <p:extLst>
      <p:ext uri="{BB962C8B-B14F-4D97-AF65-F5344CB8AC3E}">
        <p14:creationId xmlns:p14="http://schemas.microsoft.com/office/powerpoint/2010/main" val="1964184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sp>
        <p:nvSpPr>
          <p:cNvPr id="102" name="Google Shape;102;p18"/>
          <p:cNvSpPr txBox="1">
            <a:spLocks noGrp="1"/>
          </p:cNvSpPr>
          <p:nvPr>
            <p:ph type="title"/>
          </p:nvPr>
        </p:nvSpPr>
        <p:spPr>
          <a:xfrm>
            <a:off x="311700" y="31827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Broad upzoning may create development opportunities without increasing land prices</a:t>
            </a:r>
            <a:endParaRPr dirty="0"/>
          </a:p>
        </p:txBody>
      </p:sp>
      <p:sp>
        <p:nvSpPr>
          <p:cNvPr id="103" name="Google Shape;103;p18"/>
          <p:cNvSpPr txBox="1">
            <a:spLocks noGrp="1"/>
          </p:cNvSpPr>
          <p:nvPr>
            <p:ph type="body" idx="1"/>
          </p:nvPr>
        </p:nvSpPr>
        <p:spPr>
          <a:xfrm>
            <a:off x="311700" y="1152475"/>
            <a:ext cx="3944614" cy="34164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endParaRPr lang="en-US" dirty="0"/>
          </a:p>
          <a:p>
            <a:pPr marL="457200" lvl="0" indent="-342900" algn="l" rtl="0">
              <a:spcBef>
                <a:spcPts val="0"/>
              </a:spcBef>
              <a:spcAft>
                <a:spcPts val="0"/>
              </a:spcAft>
              <a:buSzPts val="1800"/>
              <a:buChar char="●"/>
            </a:pPr>
            <a:r>
              <a:rPr lang="en-US" dirty="0"/>
              <a:t>Since downzoning our cities, we have only added new capacity incrementally (see Los Angeles)</a:t>
            </a:r>
          </a:p>
          <a:p>
            <a:pPr marL="457200" lvl="0" indent="-342900" algn="l" rtl="0">
              <a:spcBef>
                <a:spcPts val="0"/>
              </a:spcBef>
              <a:spcAft>
                <a:spcPts val="0"/>
              </a:spcAft>
              <a:buSzPts val="1800"/>
              <a:buChar char="●"/>
            </a:pPr>
            <a:r>
              <a:rPr lang="en-US" dirty="0"/>
              <a:t>We have concentrated capacity in limited areas, leading to high land costs (scarcity) </a:t>
            </a:r>
            <a:r>
              <a:rPr lang="en-US" i="1" dirty="0"/>
              <a:t>and</a:t>
            </a:r>
            <a:r>
              <a:rPr lang="en-US" dirty="0"/>
              <a:t> construction costs (height)</a:t>
            </a:r>
          </a:p>
          <a:p>
            <a:pPr marL="457200" lvl="0" indent="-342900" algn="l" rtl="0">
              <a:spcBef>
                <a:spcPts val="0"/>
              </a:spcBef>
              <a:spcAft>
                <a:spcPts val="0"/>
              </a:spcAft>
              <a:buSzPts val="1800"/>
              <a:buChar char="●"/>
            </a:pPr>
            <a:r>
              <a:rPr lang="en-US" dirty="0"/>
              <a:t>Allowing middle densities across our cities solves both problems</a:t>
            </a:r>
          </a:p>
        </p:txBody>
      </p:sp>
      <p:sp>
        <p:nvSpPr>
          <p:cNvPr id="104" name="Google Shape;104;p1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34</a:t>
            </a:fld>
            <a:endParaRPr/>
          </a:p>
        </p:txBody>
      </p:sp>
      <p:sp>
        <p:nvSpPr>
          <p:cNvPr id="105" name="Google Shape;105;p18"/>
          <p:cNvSpPr txBox="1">
            <a:spLocks noGrp="1"/>
          </p:cNvSpPr>
          <p:nvPr>
            <p:ph type="sldNum" idx="2"/>
          </p:nvPr>
        </p:nvSpPr>
        <p:spPr>
          <a:xfrm>
            <a:off x="311675" y="4663225"/>
            <a:ext cx="2603400" cy="393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Lewis Center for Regional Policy Studies</a:t>
            </a:r>
            <a:endParaRPr/>
          </a:p>
        </p:txBody>
      </p:sp>
      <p:pic>
        <p:nvPicPr>
          <p:cNvPr id="3" name="Picture 2">
            <a:extLst>
              <a:ext uri="{FF2B5EF4-FFF2-40B4-BE49-F238E27FC236}">
                <a16:creationId xmlns:a16="http://schemas.microsoft.com/office/drawing/2014/main" id="{A00CE3F6-7578-1775-40CC-5A14F78E0BC3}"/>
              </a:ext>
            </a:extLst>
          </p:cNvPr>
          <p:cNvPicPr>
            <a:picLocks noChangeAspect="1"/>
          </p:cNvPicPr>
          <p:nvPr/>
        </p:nvPicPr>
        <p:blipFill>
          <a:blip r:embed="rId3"/>
          <a:stretch>
            <a:fillRect/>
          </a:stretch>
        </p:blipFill>
        <p:spPr>
          <a:xfrm>
            <a:off x="4437863" y="1488995"/>
            <a:ext cx="4634771" cy="3079880"/>
          </a:xfrm>
          <a:prstGeom prst="rect">
            <a:avLst/>
          </a:prstGeom>
        </p:spPr>
      </p:pic>
    </p:spTree>
    <p:extLst>
      <p:ext uri="{BB962C8B-B14F-4D97-AF65-F5344CB8AC3E}">
        <p14:creationId xmlns:p14="http://schemas.microsoft.com/office/powerpoint/2010/main" val="739437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sp>
        <p:nvSpPr>
          <p:cNvPr id="102" name="Google Shape;102;p18"/>
          <p:cNvSpPr txBox="1">
            <a:spLocks noGrp="1"/>
          </p:cNvSpPr>
          <p:nvPr>
            <p:ph type="title"/>
          </p:nvPr>
        </p:nvSpPr>
        <p:spPr>
          <a:xfrm>
            <a:off x="311700" y="318275"/>
            <a:ext cx="8520600" cy="572700"/>
          </a:xfrm>
          <a:prstGeom prst="rect">
            <a:avLst/>
          </a:prstGeom>
        </p:spPr>
        <p:txBody>
          <a:bodyPr spcFirstLastPara="1" wrap="square" lIns="91425" tIns="91425" rIns="91425" bIns="91425" anchor="t" anchorCtr="0">
            <a:noAutofit/>
          </a:bodyPr>
          <a:lstStyle/>
          <a:p>
            <a:r>
              <a:rPr lang="en-US" dirty="0"/>
              <a:t>Paraphrasing Strong Towns’ Charles </a:t>
            </a:r>
            <a:r>
              <a:rPr lang="en-US" dirty="0" err="1"/>
              <a:t>Marohn</a:t>
            </a:r>
            <a:r>
              <a:rPr lang="en-US" dirty="0"/>
              <a:t>…</a:t>
            </a:r>
            <a:endParaRPr dirty="0"/>
          </a:p>
        </p:txBody>
      </p:sp>
      <p:sp>
        <p:nvSpPr>
          <p:cNvPr id="103" name="Google Shape;103;p18"/>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114300" lvl="0" indent="0" algn="l" rtl="0">
              <a:spcBef>
                <a:spcPts val="0"/>
              </a:spcBef>
              <a:spcAft>
                <a:spcPts val="0"/>
              </a:spcAft>
              <a:buSzPts val="1800"/>
              <a:buNone/>
            </a:pPr>
            <a:r>
              <a:rPr kumimoji="0" lang="en-US" sz="2800" b="1" i="0" u="none" strike="noStrike" kern="0" cap="none" spc="0" normalizeH="0" baseline="0" noProof="0" dirty="0">
                <a:ln>
                  <a:noFill/>
                </a:ln>
                <a:solidFill>
                  <a:srgbClr val="C62C75"/>
                </a:solidFill>
                <a:effectLst/>
                <a:uLnTx/>
                <a:uFillTx/>
                <a:latin typeface="Arial"/>
                <a:cs typeface="Arial"/>
                <a:sym typeface="Arial"/>
              </a:rPr>
              <a:t>We’ve created a system of housing production (and urban planning generally) that is orderly, but dumb. </a:t>
            </a:r>
          </a:p>
          <a:p>
            <a:pPr marL="114300" lvl="0" indent="0" algn="l" rtl="0">
              <a:spcBef>
                <a:spcPts val="0"/>
              </a:spcBef>
              <a:spcAft>
                <a:spcPts val="0"/>
              </a:spcAft>
              <a:buSzPts val="1800"/>
              <a:buNone/>
            </a:pPr>
            <a:r>
              <a:rPr kumimoji="0" lang="en-US" sz="2800" b="1" i="0" u="none" strike="noStrike" kern="0" cap="none" spc="0" normalizeH="0" baseline="0" noProof="0" dirty="0">
                <a:ln>
                  <a:noFill/>
                </a:ln>
                <a:solidFill>
                  <a:srgbClr val="C62C75"/>
                </a:solidFill>
                <a:effectLst/>
                <a:uLnTx/>
                <a:uFillTx/>
                <a:latin typeface="Arial"/>
                <a:cs typeface="Arial"/>
                <a:sym typeface="Arial"/>
              </a:rPr>
              <a:t>We should return to an approach that is more chaotic, yet smart, with better outcomes for the things we value most.</a:t>
            </a:r>
            <a:endParaRPr b="1" dirty="0"/>
          </a:p>
        </p:txBody>
      </p:sp>
      <p:sp>
        <p:nvSpPr>
          <p:cNvPr id="104" name="Google Shape;104;p1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35</a:t>
            </a:fld>
            <a:endParaRPr/>
          </a:p>
        </p:txBody>
      </p:sp>
      <p:sp>
        <p:nvSpPr>
          <p:cNvPr id="105" name="Google Shape;105;p18"/>
          <p:cNvSpPr txBox="1">
            <a:spLocks noGrp="1"/>
          </p:cNvSpPr>
          <p:nvPr>
            <p:ph type="sldNum" idx="2"/>
          </p:nvPr>
        </p:nvSpPr>
        <p:spPr>
          <a:xfrm>
            <a:off x="311675" y="4663225"/>
            <a:ext cx="2603400" cy="393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Lewis Center for Regional Policy Studies</a:t>
            </a:r>
            <a:endParaRPr/>
          </a:p>
        </p:txBody>
      </p:sp>
    </p:spTree>
    <p:extLst>
      <p:ext uri="{BB962C8B-B14F-4D97-AF65-F5344CB8AC3E}">
        <p14:creationId xmlns:p14="http://schemas.microsoft.com/office/powerpoint/2010/main" val="56062451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sp>
        <p:nvSpPr>
          <p:cNvPr id="125" name="Google Shape;125;p21"/>
          <p:cNvSpPr txBox="1">
            <a:spLocks noGrp="1"/>
          </p:cNvSpPr>
          <p:nvPr>
            <p:ph type="title"/>
          </p:nvPr>
        </p:nvSpPr>
        <p:spPr>
          <a:xfrm>
            <a:off x="311700" y="318275"/>
            <a:ext cx="8520600" cy="572700"/>
          </a:xfrm>
          <a:prstGeom prst="rect">
            <a:avLst/>
          </a:prstGeom>
        </p:spPr>
        <p:txBody>
          <a:bodyPr spcFirstLastPara="1" wrap="square" lIns="91425" tIns="91425" rIns="91425" bIns="91425" anchor="t" anchorCtr="0">
            <a:noAutofit/>
          </a:bodyPr>
          <a:lstStyle/>
          <a:p>
            <a:pPr lvl="0"/>
            <a:r>
              <a:rPr lang="en" dirty="0"/>
              <a:t>Spokane, WA</a:t>
            </a:r>
            <a:r>
              <a:rPr lang="en-US" dirty="0"/>
              <a:t> (pop. 230,000) </a:t>
            </a:r>
            <a:r>
              <a:rPr lang="en" dirty="0"/>
              <a:t>approved </a:t>
            </a:r>
            <a:r>
              <a:rPr lang="en-US" dirty="0"/>
              <a:t>maybe </a:t>
            </a:r>
            <a:r>
              <a:rPr lang="en" dirty="0"/>
              <a:t>the most ambitious U.S. housing reform in decades</a:t>
            </a:r>
            <a:endParaRPr dirty="0"/>
          </a:p>
        </p:txBody>
      </p:sp>
      <p:sp>
        <p:nvSpPr>
          <p:cNvPr id="126" name="Google Shape;126;p21"/>
          <p:cNvSpPr txBox="1">
            <a:spLocks noGrp="1"/>
          </p:cNvSpPr>
          <p:nvPr>
            <p:ph type="body" idx="1"/>
          </p:nvPr>
        </p:nvSpPr>
        <p:spPr>
          <a:xfrm>
            <a:off x="311700" y="1152475"/>
            <a:ext cx="5766157" cy="3416400"/>
          </a:xfrm>
          <a:prstGeom prst="rect">
            <a:avLst/>
          </a:prstGeom>
        </p:spPr>
        <p:txBody>
          <a:bodyPr spcFirstLastPara="1" wrap="square" lIns="91425" tIns="91425" rIns="91425" bIns="91425" anchor="t" anchorCtr="0">
            <a:noAutofit/>
          </a:bodyPr>
          <a:lstStyle/>
          <a:p>
            <a:pPr marL="114300" lvl="0" indent="0">
              <a:buNone/>
            </a:pPr>
            <a:endParaRPr lang="en-US" b="1" dirty="0"/>
          </a:p>
          <a:p>
            <a:pPr marL="114300" lvl="0" indent="0">
              <a:buNone/>
            </a:pPr>
            <a:r>
              <a:rPr lang="en-US" b="1" dirty="0"/>
              <a:t>On every residentially-zoned parcel in the city:</a:t>
            </a:r>
          </a:p>
          <a:p>
            <a:pPr lvl="0"/>
            <a:r>
              <a:rPr lang="en-US" sz="1600" dirty="0"/>
              <a:t>No maximum dwelling unit density on parcels under 2 acres (0.81 ha)</a:t>
            </a:r>
          </a:p>
          <a:p>
            <a:pPr lvl="0"/>
            <a:r>
              <a:rPr lang="en-US" sz="1600" dirty="0"/>
              <a:t>Minimum lot size of 1,200 square feet (111 sq m)</a:t>
            </a:r>
          </a:p>
          <a:p>
            <a:pPr lvl="0"/>
            <a:r>
              <a:rPr lang="en-US" sz="1600" dirty="0"/>
              <a:t>65% lot coverage</a:t>
            </a:r>
          </a:p>
          <a:p>
            <a:pPr lvl="0"/>
            <a:r>
              <a:rPr lang="en-US" sz="1600" dirty="0"/>
              <a:t>40 foot (12 m) height limit</a:t>
            </a:r>
          </a:p>
          <a:p>
            <a:pPr lvl="0"/>
            <a:r>
              <a:rPr lang="en-US" sz="1600" dirty="0"/>
              <a:t>10 foot (3 m) front setback and 3 ft side setbacks</a:t>
            </a:r>
          </a:p>
          <a:p>
            <a:pPr lvl="0"/>
            <a:r>
              <a:rPr lang="en-US" sz="1600" dirty="0"/>
              <a:t>No floor area limits</a:t>
            </a:r>
          </a:p>
          <a:p>
            <a:pPr lvl="0"/>
            <a:r>
              <a:rPr lang="en-US" sz="1600" dirty="0"/>
              <a:t>Parking waived and other bonuses within 1/2-mile (0.8 km) of transit</a:t>
            </a:r>
          </a:p>
          <a:p>
            <a:pPr lvl="0"/>
            <a:endParaRPr lang="en-US" dirty="0"/>
          </a:p>
          <a:p>
            <a:pPr marL="114300" lvl="0" indent="0">
              <a:buNone/>
            </a:pPr>
            <a:endParaRPr lang="en-US" dirty="0"/>
          </a:p>
          <a:p>
            <a:pPr lvl="0"/>
            <a:endParaRPr lang="en-US" dirty="0"/>
          </a:p>
          <a:p>
            <a:pPr lvl="0"/>
            <a:endParaRPr dirty="0"/>
          </a:p>
        </p:txBody>
      </p:sp>
      <p:sp>
        <p:nvSpPr>
          <p:cNvPr id="127" name="Google Shape;127;p2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36</a:t>
            </a:fld>
            <a:endParaRPr/>
          </a:p>
        </p:txBody>
      </p:sp>
      <p:sp>
        <p:nvSpPr>
          <p:cNvPr id="128" name="Google Shape;128;p21"/>
          <p:cNvSpPr txBox="1">
            <a:spLocks noGrp="1"/>
          </p:cNvSpPr>
          <p:nvPr>
            <p:ph type="sldNum" idx="2"/>
          </p:nvPr>
        </p:nvSpPr>
        <p:spPr>
          <a:xfrm>
            <a:off x="311675" y="4663225"/>
            <a:ext cx="2603400" cy="393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Lewis Center for Regional Policy Studies</a:t>
            </a:r>
            <a:endParaRPr/>
          </a:p>
        </p:txBody>
      </p:sp>
      <p:pic>
        <p:nvPicPr>
          <p:cNvPr id="7" name="Picture 6" descr="A city with many buildings and trees&#10;&#10;Description automatically generated">
            <a:extLst>
              <a:ext uri="{FF2B5EF4-FFF2-40B4-BE49-F238E27FC236}">
                <a16:creationId xmlns:a16="http://schemas.microsoft.com/office/drawing/2014/main" id="{79E66C03-6300-D9D5-86CA-4B02DB7A7C4A}"/>
              </a:ext>
            </a:extLst>
          </p:cNvPr>
          <p:cNvPicPr>
            <a:picLocks noChangeAspect="1"/>
          </p:cNvPicPr>
          <p:nvPr/>
        </p:nvPicPr>
        <p:blipFill rotWithShape="1">
          <a:blip r:embed="rId3"/>
          <a:srcRect l="24544" r="13695"/>
          <a:stretch/>
        </p:blipFill>
        <p:spPr>
          <a:xfrm>
            <a:off x="6015578" y="1494192"/>
            <a:ext cx="3128422" cy="3074683"/>
          </a:xfrm>
          <a:prstGeom prst="rect">
            <a:avLst/>
          </a:prstGeom>
        </p:spPr>
      </p:pic>
    </p:spTree>
    <p:extLst>
      <p:ext uri="{BB962C8B-B14F-4D97-AF65-F5344CB8AC3E}">
        <p14:creationId xmlns:p14="http://schemas.microsoft.com/office/powerpoint/2010/main" val="413199223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854233-99CA-ECF9-FF06-4F51430E2CC1}"/>
              </a:ext>
            </a:extLst>
          </p:cNvPr>
          <p:cNvSpPr>
            <a:spLocks noGrp="1"/>
          </p:cNvSpPr>
          <p:nvPr>
            <p:ph type="title"/>
          </p:nvPr>
        </p:nvSpPr>
        <p:spPr>
          <a:xfrm>
            <a:off x="311700" y="1599310"/>
            <a:ext cx="8520600" cy="841800"/>
          </a:xfrm>
        </p:spPr>
        <p:txBody>
          <a:bodyPr/>
          <a:lstStyle/>
          <a:p>
            <a:r>
              <a:rPr lang="en-US" dirty="0"/>
              <a:t>Urgency</a:t>
            </a:r>
          </a:p>
        </p:txBody>
      </p:sp>
      <p:sp>
        <p:nvSpPr>
          <p:cNvPr id="3" name="Slide Number Placeholder 2">
            <a:extLst>
              <a:ext uri="{FF2B5EF4-FFF2-40B4-BE49-F238E27FC236}">
                <a16:creationId xmlns:a16="http://schemas.microsoft.com/office/drawing/2014/main" id="{FBAA8971-CF8C-38B9-7A9A-7A5E123E7B1F}"/>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37</a:t>
            </a:fld>
            <a:endParaRPr lang="en"/>
          </a:p>
        </p:txBody>
      </p:sp>
      <p:sp>
        <p:nvSpPr>
          <p:cNvPr id="4" name="Subtitle 3">
            <a:extLst>
              <a:ext uri="{FF2B5EF4-FFF2-40B4-BE49-F238E27FC236}">
                <a16:creationId xmlns:a16="http://schemas.microsoft.com/office/drawing/2014/main" id="{ABE56485-718F-8BDF-9830-81DC1E7FE21C}"/>
              </a:ext>
            </a:extLst>
          </p:cNvPr>
          <p:cNvSpPr>
            <a:spLocks noGrp="1"/>
          </p:cNvSpPr>
          <p:nvPr>
            <p:ph type="subTitle" idx="1"/>
          </p:nvPr>
        </p:nvSpPr>
        <p:spPr>
          <a:xfrm>
            <a:off x="2126343" y="2251535"/>
            <a:ext cx="4891314" cy="1235100"/>
          </a:xfrm>
        </p:spPr>
        <p:txBody>
          <a:bodyPr/>
          <a:lstStyle/>
          <a:p>
            <a:pPr marL="0" indent="0"/>
            <a:r>
              <a:rPr lang="en-US" dirty="0"/>
              <a:t>Housing problems multiply and become more difficult to solve as rents and prices rise</a:t>
            </a:r>
          </a:p>
        </p:txBody>
      </p:sp>
      <p:sp>
        <p:nvSpPr>
          <p:cNvPr id="5" name="Slide Number Placeholder 4">
            <a:extLst>
              <a:ext uri="{FF2B5EF4-FFF2-40B4-BE49-F238E27FC236}">
                <a16:creationId xmlns:a16="http://schemas.microsoft.com/office/drawing/2014/main" id="{CF843B7F-EF89-FCCD-4C92-32B9E981CD0E}"/>
              </a:ext>
            </a:extLst>
          </p:cNvPr>
          <p:cNvSpPr>
            <a:spLocks noGrp="1"/>
          </p:cNvSpPr>
          <p:nvPr>
            <p:ph type="sldNum" idx="2"/>
          </p:nvPr>
        </p:nvSpPr>
        <p:spPr/>
        <p:txBody>
          <a:bodyPr/>
          <a:lstStyle/>
          <a:p>
            <a:pPr marL="0" lvl="0" indent="0" algn="l" rtl="0">
              <a:spcBef>
                <a:spcPts val="0"/>
              </a:spcBef>
              <a:spcAft>
                <a:spcPts val="0"/>
              </a:spcAft>
              <a:buNone/>
            </a:pPr>
            <a:r>
              <a:rPr lang="en-US"/>
              <a:t>Lewis Center for Regional Policy Studies</a:t>
            </a:r>
            <a:endParaRPr lang="en-US" sz="1000"/>
          </a:p>
        </p:txBody>
      </p:sp>
    </p:spTree>
    <p:extLst>
      <p:ext uri="{BB962C8B-B14F-4D97-AF65-F5344CB8AC3E}">
        <p14:creationId xmlns:p14="http://schemas.microsoft.com/office/powerpoint/2010/main" val="95655764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sp>
        <p:nvSpPr>
          <p:cNvPr id="102" name="Google Shape;102;p18"/>
          <p:cNvSpPr txBox="1">
            <a:spLocks noGrp="1"/>
          </p:cNvSpPr>
          <p:nvPr>
            <p:ph type="title"/>
          </p:nvPr>
        </p:nvSpPr>
        <p:spPr>
          <a:xfrm>
            <a:off x="311700" y="31827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Prices are sticky — once you lose affordability it is nearly impossible to put the genie back in the bottle</a:t>
            </a:r>
            <a:endParaRPr dirty="0"/>
          </a:p>
        </p:txBody>
      </p:sp>
      <p:sp>
        <p:nvSpPr>
          <p:cNvPr id="103" name="Google Shape;103;p18"/>
          <p:cNvSpPr txBox="1">
            <a:spLocks noGrp="1"/>
          </p:cNvSpPr>
          <p:nvPr>
            <p:ph type="body" idx="1"/>
          </p:nvPr>
        </p:nvSpPr>
        <p:spPr>
          <a:xfrm>
            <a:off x="311700" y="1152475"/>
            <a:ext cx="5200100" cy="3416400"/>
          </a:xfrm>
          <a:prstGeom prst="rect">
            <a:avLst/>
          </a:prstGeom>
        </p:spPr>
        <p:txBody>
          <a:bodyPr spcFirstLastPara="1" wrap="square" lIns="91425" tIns="91425" rIns="91425" bIns="91425" anchor="t" anchorCtr="0">
            <a:noAutofit/>
          </a:bodyPr>
          <a:lstStyle/>
          <a:p>
            <a:endParaRPr lang="en-US" dirty="0"/>
          </a:p>
          <a:p>
            <a:r>
              <a:rPr lang="en-US" dirty="0"/>
              <a:t>Housing reforms can help, but be prepared for property owner backlash if they succeed too greatly</a:t>
            </a:r>
          </a:p>
          <a:p>
            <a:pPr lvl="1">
              <a:spcBef>
                <a:spcPts val="0"/>
              </a:spcBef>
            </a:pPr>
            <a:r>
              <a:rPr lang="en-US" sz="1600" dirty="0"/>
              <a:t>Homeownership promotion worsens this dynamic</a:t>
            </a:r>
          </a:p>
          <a:p>
            <a:r>
              <a:rPr lang="en-US" dirty="0"/>
              <a:t>Stabilizing rents and prices is possible, but only an economic or environmental catastrophe will turn an unaffordable market into an affordable one</a:t>
            </a:r>
          </a:p>
          <a:p>
            <a:pPr marL="457200" lvl="0" indent="-342900" algn="l" rtl="0">
              <a:spcBef>
                <a:spcPts val="0"/>
              </a:spcBef>
              <a:spcAft>
                <a:spcPts val="0"/>
              </a:spcAft>
              <a:buSzPts val="1800"/>
              <a:buChar char="●"/>
            </a:pPr>
            <a:endParaRPr dirty="0"/>
          </a:p>
        </p:txBody>
      </p:sp>
      <p:sp>
        <p:nvSpPr>
          <p:cNvPr id="104" name="Google Shape;104;p1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38</a:t>
            </a:fld>
            <a:endParaRPr/>
          </a:p>
        </p:txBody>
      </p:sp>
      <p:sp>
        <p:nvSpPr>
          <p:cNvPr id="105" name="Google Shape;105;p18"/>
          <p:cNvSpPr txBox="1">
            <a:spLocks noGrp="1"/>
          </p:cNvSpPr>
          <p:nvPr>
            <p:ph type="sldNum" idx="2"/>
          </p:nvPr>
        </p:nvSpPr>
        <p:spPr>
          <a:xfrm>
            <a:off x="311675" y="4663225"/>
            <a:ext cx="2603400" cy="393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Lewis Center for Regional Policy Studies</a:t>
            </a:r>
            <a:endParaRPr/>
          </a:p>
        </p:txBody>
      </p:sp>
      <p:pic>
        <p:nvPicPr>
          <p:cNvPr id="8194" name="Picture 2" descr="TIME Magazine Cover: Howard Jarvis - June 19, 1978 - Taxes - California -  Economy - Economy">
            <a:extLst>
              <a:ext uri="{FF2B5EF4-FFF2-40B4-BE49-F238E27FC236}">
                <a16:creationId xmlns:a16="http://schemas.microsoft.com/office/drawing/2014/main" id="{E5944B03-D6B7-68B9-C0AF-D32C00CF56F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29515" y="1342343"/>
            <a:ext cx="2669961" cy="35176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161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sp>
        <p:nvSpPr>
          <p:cNvPr id="102" name="Google Shape;102;p18"/>
          <p:cNvSpPr txBox="1">
            <a:spLocks noGrp="1"/>
          </p:cNvSpPr>
          <p:nvPr>
            <p:ph type="title"/>
          </p:nvPr>
        </p:nvSpPr>
        <p:spPr>
          <a:xfrm>
            <a:off x="311700" y="31827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solidFill>
                  <a:srgbClr val="4A918E"/>
                </a:solidFill>
              </a:rPr>
              <a:t>As prices rise, the market serves fewer people</a:t>
            </a:r>
            <a:endParaRPr dirty="0">
              <a:solidFill>
                <a:srgbClr val="4A918E"/>
              </a:solidFill>
            </a:endParaRPr>
          </a:p>
        </p:txBody>
      </p:sp>
      <p:sp>
        <p:nvSpPr>
          <p:cNvPr id="103" name="Google Shape;103;p18"/>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r>
              <a:rPr lang="en-US" dirty="0"/>
              <a:t>In a market where the median household income is $80,000 and the median home is $320,000, it may be profitable to build a home for as little as $350k</a:t>
            </a:r>
          </a:p>
          <a:p>
            <a:r>
              <a:rPr lang="en-US" dirty="0"/>
              <a:t>In that market, new homes may be affordable to nearly half the population</a:t>
            </a:r>
          </a:p>
          <a:p>
            <a:endParaRPr lang="en-US" dirty="0"/>
          </a:p>
          <a:p>
            <a:r>
              <a:rPr lang="en-US" dirty="0"/>
              <a:t>In a market where income is $80,000 and homes $800,000, new homes may cost upward of $900,000</a:t>
            </a:r>
          </a:p>
          <a:p>
            <a:r>
              <a:rPr lang="en-US" dirty="0"/>
              <a:t>In this market, only a very small share of households can afford new homes</a:t>
            </a:r>
          </a:p>
          <a:p>
            <a:endParaRPr lang="en-US" dirty="0"/>
          </a:p>
          <a:p>
            <a:r>
              <a:rPr lang="en-US" dirty="0"/>
              <a:t>If only a small share of households can afford new homes, few new homes will be built — despite incredible demand for housing in that market*</a:t>
            </a:r>
          </a:p>
          <a:p>
            <a:pPr marL="457200" lvl="0" indent="-342900" algn="l" rtl="0">
              <a:spcBef>
                <a:spcPts val="0"/>
              </a:spcBef>
              <a:spcAft>
                <a:spcPts val="0"/>
              </a:spcAft>
              <a:buSzPts val="1800"/>
              <a:buChar char="●"/>
            </a:pPr>
            <a:endParaRPr dirty="0"/>
          </a:p>
        </p:txBody>
      </p:sp>
      <p:sp>
        <p:nvSpPr>
          <p:cNvPr id="104" name="Google Shape;104;p1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39</a:t>
            </a:fld>
            <a:endParaRPr/>
          </a:p>
        </p:txBody>
      </p:sp>
      <p:sp>
        <p:nvSpPr>
          <p:cNvPr id="105" name="Google Shape;105;p18"/>
          <p:cNvSpPr txBox="1">
            <a:spLocks noGrp="1"/>
          </p:cNvSpPr>
          <p:nvPr>
            <p:ph type="sldNum" idx="2"/>
          </p:nvPr>
        </p:nvSpPr>
        <p:spPr>
          <a:xfrm>
            <a:off x="311675" y="4663225"/>
            <a:ext cx="2603400" cy="393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Lewis Center for Regional Policy Studies</a:t>
            </a:r>
            <a:endParaRPr/>
          </a:p>
        </p:txBody>
      </p:sp>
    </p:spTree>
    <p:extLst>
      <p:ext uri="{BB962C8B-B14F-4D97-AF65-F5344CB8AC3E}">
        <p14:creationId xmlns:p14="http://schemas.microsoft.com/office/powerpoint/2010/main" val="3110290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3">
                                            <p:txEl>
                                              <p:pRg st="4" end="4"/>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34A468-B32D-C1BA-032E-34026B3BB6DF}"/>
              </a:ext>
            </a:extLst>
          </p:cNvPr>
          <p:cNvSpPr>
            <a:spLocks noGrp="1"/>
          </p:cNvSpPr>
          <p:nvPr>
            <p:ph type="title"/>
          </p:nvPr>
        </p:nvSpPr>
        <p:spPr/>
        <p:txBody>
          <a:bodyPr/>
          <a:lstStyle/>
          <a:p>
            <a:r>
              <a:rPr lang="en-US" dirty="0"/>
              <a:t>Presentation Outline</a:t>
            </a:r>
          </a:p>
        </p:txBody>
      </p:sp>
      <p:sp>
        <p:nvSpPr>
          <p:cNvPr id="3" name="Subtitle 2">
            <a:extLst>
              <a:ext uri="{FF2B5EF4-FFF2-40B4-BE49-F238E27FC236}">
                <a16:creationId xmlns:a16="http://schemas.microsoft.com/office/drawing/2014/main" id="{491E7A18-BF5C-3948-760E-0688D7F45993}"/>
              </a:ext>
            </a:extLst>
          </p:cNvPr>
          <p:cNvSpPr>
            <a:spLocks noGrp="1"/>
          </p:cNvSpPr>
          <p:nvPr>
            <p:ph type="subTitle" idx="1"/>
          </p:nvPr>
        </p:nvSpPr>
        <p:spPr/>
        <p:txBody>
          <a:bodyPr/>
          <a:lstStyle/>
          <a:p>
            <a:endParaRPr lang="en-US"/>
          </a:p>
        </p:txBody>
      </p:sp>
      <p:sp>
        <p:nvSpPr>
          <p:cNvPr id="4" name="Text Placeholder 3">
            <a:extLst>
              <a:ext uri="{FF2B5EF4-FFF2-40B4-BE49-F238E27FC236}">
                <a16:creationId xmlns:a16="http://schemas.microsoft.com/office/drawing/2014/main" id="{24E99FE0-6420-D79B-5CA1-1A84C93497BD}"/>
              </a:ext>
            </a:extLst>
          </p:cNvPr>
          <p:cNvSpPr>
            <a:spLocks noGrp="1"/>
          </p:cNvSpPr>
          <p:nvPr>
            <p:ph type="body" idx="2"/>
          </p:nvPr>
        </p:nvSpPr>
        <p:spPr/>
        <p:txBody>
          <a:bodyPr/>
          <a:lstStyle/>
          <a:p>
            <a:r>
              <a:rPr lang="en-US" dirty="0"/>
              <a:t>U.S. housing market context</a:t>
            </a:r>
          </a:p>
          <a:p>
            <a:r>
              <a:rPr lang="en-US" dirty="0"/>
              <a:t>Growing appreciation for the consequences of:</a:t>
            </a:r>
          </a:p>
          <a:p>
            <a:pPr marL="640080" lvl="1" indent="-182880">
              <a:spcBef>
                <a:spcPts val="600"/>
              </a:spcBef>
            </a:pPr>
            <a:r>
              <a:rPr lang="en-US" sz="1800" dirty="0"/>
              <a:t>Housing scarcity</a:t>
            </a:r>
          </a:p>
          <a:p>
            <a:pPr marL="640080" lvl="1" indent="-182880">
              <a:spcBef>
                <a:spcPts val="600"/>
              </a:spcBef>
            </a:pPr>
            <a:r>
              <a:rPr lang="en-US" sz="1800" dirty="0"/>
              <a:t>Maintaining local control</a:t>
            </a:r>
          </a:p>
          <a:p>
            <a:pPr marL="640080" lvl="1" indent="-182880">
              <a:spcBef>
                <a:spcPts val="600"/>
              </a:spcBef>
            </a:pPr>
            <a:r>
              <a:rPr lang="en-US" sz="1800" dirty="0"/>
              <a:t>Waiting to act</a:t>
            </a:r>
          </a:p>
          <a:p>
            <a:pPr marL="640080" lvl="1" indent="-182880">
              <a:spcBef>
                <a:spcPts val="600"/>
              </a:spcBef>
            </a:pPr>
            <a:r>
              <a:rPr lang="en-US" sz="1800" dirty="0"/>
              <a:t>Missing the middle</a:t>
            </a:r>
          </a:p>
        </p:txBody>
      </p:sp>
      <p:sp>
        <p:nvSpPr>
          <p:cNvPr id="5" name="Slide Number Placeholder 4">
            <a:extLst>
              <a:ext uri="{FF2B5EF4-FFF2-40B4-BE49-F238E27FC236}">
                <a16:creationId xmlns:a16="http://schemas.microsoft.com/office/drawing/2014/main" id="{06C1068C-2963-B145-6FF8-98F0A57F9400}"/>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4</a:t>
            </a:fld>
            <a:endParaRPr lang="en"/>
          </a:p>
        </p:txBody>
      </p:sp>
      <p:sp>
        <p:nvSpPr>
          <p:cNvPr id="6" name="Slide Number Placeholder 5">
            <a:extLst>
              <a:ext uri="{FF2B5EF4-FFF2-40B4-BE49-F238E27FC236}">
                <a16:creationId xmlns:a16="http://schemas.microsoft.com/office/drawing/2014/main" id="{3908958B-C347-8D24-6B71-B18D64E50295}"/>
              </a:ext>
            </a:extLst>
          </p:cNvPr>
          <p:cNvSpPr>
            <a:spLocks noGrp="1"/>
          </p:cNvSpPr>
          <p:nvPr>
            <p:ph type="sldNum" idx="3"/>
          </p:nvPr>
        </p:nvSpPr>
        <p:spPr/>
        <p:txBody>
          <a:bodyPr/>
          <a:lstStyle/>
          <a:p>
            <a:pPr marL="0" lvl="0" indent="0" algn="l" rtl="0">
              <a:spcBef>
                <a:spcPts val="0"/>
              </a:spcBef>
              <a:spcAft>
                <a:spcPts val="0"/>
              </a:spcAft>
              <a:buNone/>
            </a:pPr>
            <a:r>
              <a:rPr lang="en-US"/>
              <a:t>Lewis Center for Regional Policy Studies</a:t>
            </a:r>
            <a:endParaRPr lang="en-US" sz="1000"/>
          </a:p>
        </p:txBody>
      </p:sp>
    </p:spTree>
    <p:extLst>
      <p:ext uri="{BB962C8B-B14F-4D97-AF65-F5344CB8AC3E}">
        <p14:creationId xmlns:p14="http://schemas.microsoft.com/office/powerpoint/2010/main" val="191450670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sp>
        <p:nvSpPr>
          <p:cNvPr id="102" name="Google Shape;102;p18"/>
          <p:cNvSpPr txBox="1">
            <a:spLocks noGrp="1"/>
          </p:cNvSpPr>
          <p:nvPr>
            <p:ph type="title"/>
          </p:nvPr>
        </p:nvSpPr>
        <p:spPr>
          <a:xfrm>
            <a:off x="311700" y="31827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Government subsidy programs also lose effectiveness</a:t>
            </a:r>
            <a:endParaRPr dirty="0"/>
          </a:p>
        </p:txBody>
      </p:sp>
      <p:sp>
        <p:nvSpPr>
          <p:cNvPr id="103" name="Google Shape;103;p18"/>
          <p:cNvSpPr txBox="1">
            <a:spLocks noGrp="1"/>
          </p:cNvSpPr>
          <p:nvPr>
            <p:ph type="body" idx="1"/>
          </p:nvPr>
        </p:nvSpPr>
        <p:spPr>
          <a:xfrm>
            <a:off x="311700" y="1152475"/>
            <a:ext cx="7787271" cy="34164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US" dirty="0"/>
              <a:t>In Los Angeles, it now costs upward of $600,000 per unit to build “affordable housing”</a:t>
            </a:r>
          </a:p>
          <a:p>
            <a:pPr marL="457200" lvl="0" indent="-342900" algn="l" rtl="0">
              <a:spcBef>
                <a:spcPts val="0"/>
              </a:spcBef>
              <a:spcAft>
                <a:spcPts val="0"/>
              </a:spcAft>
              <a:buSzPts val="1800"/>
              <a:buChar char="●"/>
            </a:pPr>
            <a:r>
              <a:rPr lang="en-US" dirty="0"/>
              <a:t>In San Francisco, a four-person household earning under $93,200 is eligible for very low-income housing (50% of area median income) </a:t>
            </a:r>
            <a:endParaRPr dirty="0"/>
          </a:p>
        </p:txBody>
      </p:sp>
      <p:sp>
        <p:nvSpPr>
          <p:cNvPr id="104" name="Google Shape;104;p1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40</a:t>
            </a:fld>
            <a:endParaRPr/>
          </a:p>
        </p:txBody>
      </p:sp>
      <p:sp>
        <p:nvSpPr>
          <p:cNvPr id="105" name="Google Shape;105;p18"/>
          <p:cNvSpPr txBox="1">
            <a:spLocks noGrp="1"/>
          </p:cNvSpPr>
          <p:nvPr>
            <p:ph type="sldNum" idx="2"/>
          </p:nvPr>
        </p:nvSpPr>
        <p:spPr>
          <a:xfrm>
            <a:off x="311675" y="4663225"/>
            <a:ext cx="2603400" cy="393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Lewis Center for Regional Policy Studies</a:t>
            </a:r>
            <a:endParaRPr/>
          </a:p>
        </p:txBody>
      </p:sp>
      <p:pic>
        <p:nvPicPr>
          <p:cNvPr id="7172" name="Picture 4">
            <a:extLst>
              <a:ext uri="{FF2B5EF4-FFF2-40B4-BE49-F238E27FC236}">
                <a16:creationId xmlns:a16="http://schemas.microsoft.com/office/drawing/2014/main" id="{0CBB7A18-2B1D-229C-364C-A54D490F256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80971" y="2571750"/>
            <a:ext cx="4735286" cy="2405460"/>
          </a:xfrm>
          <a:prstGeom prst="rect">
            <a:avLst/>
          </a:prstGeom>
          <a:noFill/>
          <a:extLst>
            <a:ext uri="{909E8E84-426E-40DD-AFC4-6F175D3DCCD1}">
              <a14:hiddenFill xmlns:a14="http://schemas.microsoft.com/office/drawing/2010/main">
                <a:solidFill>
                  <a:srgbClr val="FFFFFF"/>
                </a:solidFill>
              </a14:hiddenFill>
            </a:ext>
          </a:extLst>
        </p:spPr>
      </p:pic>
      <p:sp>
        <p:nvSpPr>
          <p:cNvPr id="2" name="Google Shape;227;p33">
            <a:extLst>
              <a:ext uri="{FF2B5EF4-FFF2-40B4-BE49-F238E27FC236}">
                <a16:creationId xmlns:a16="http://schemas.microsoft.com/office/drawing/2014/main" id="{73BB4138-8F83-090B-1EC9-E2CB2C6563B6}"/>
              </a:ext>
            </a:extLst>
          </p:cNvPr>
          <p:cNvSpPr txBox="1">
            <a:spLocks/>
          </p:cNvSpPr>
          <p:nvPr/>
        </p:nvSpPr>
        <p:spPr>
          <a:xfrm>
            <a:off x="4929731" y="2735892"/>
            <a:ext cx="3377883" cy="3936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spcAft>
                <a:spcPts val="1600"/>
              </a:spcAft>
            </a:pPr>
            <a:r>
              <a:rPr lang="en-US" sz="1000" dirty="0"/>
              <a:t>Source: </a:t>
            </a:r>
            <a:r>
              <a:rPr lang="en-US" sz="1000" dirty="0" err="1"/>
              <a:t>Terner</a:t>
            </a:r>
            <a:r>
              <a:rPr lang="en-US" sz="1000" dirty="0"/>
              <a:t> Center for Housing Innovation, “California’s </a:t>
            </a:r>
            <a:r>
              <a:rPr lang="en-US" sz="1000" dirty="0" err="1"/>
              <a:t>Homekey</a:t>
            </a:r>
            <a:r>
              <a:rPr lang="en-US" sz="1000" dirty="0"/>
              <a:t> Program: Unlocking Housing Opportunities for People Experiencing Homelessness”</a:t>
            </a:r>
          </a:p>
        </p:txBody>
      </p:sp>
      <p:sp>
        <p:nvSpPr>
          <p:cNvPr id="3" name="Google Shape;103;p18">
            <a:extLst>
              <a:ext uri="{FF2B5EF4-FFF2-40B4-BE49-F238E27FC236}">
                <a16:creationId xmlns:a16="http://schemas.microsoft.com/office/drawing/2014/main" id="{0DA12BBF-5EB8-8D4C-033E-1BE262D88B7A}"/>
              </a:ext>
            </a:extLst>
          </p:cNvPr>
          <p:cNvSpPr txBox="1">
            <a:spLocks/>
          </p:cNvSpPr>
          <p:nvPr/>
        </p:nvSpPr>
        <p:spPr>
          <a:xfrm>
            <a:off x="311695" y="2449286"/>
            <a:ext cx="3316876" cy="228287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rgbClr val="262121"/>
              </a:buClr>
              <a:buSzPts val="1800"/>
              <a:buFont typeface="Arial"/>
              <a:buChar char="●"/>
              <a:defRPr sz="1800" b="0" i="0" u="none" strike="noStrike" cap="none">
                <a:solidFill>
                  <a:srgbClr val="262121"/>
                </a:solidFill>
                <a:latin typeface="Arial"/>
                <a:ea typeface="Arial"/>
                <a:cs typeface="Arial"/>
                <a:sym typeface="Arial"/>
              </a:defRPr>
            </a:lvl1pPr>
            <a:lvl2pPr marL="914400" marR="0" lvl="1" indent="-317500" algn="l" rtl="0">
              <a:lnSpc>
                <a:spcPct val="115000"/>
              </a:lnSpc>
              <a:spcBef>
                <a:spcPts val="1600"/>
              </a:spcBef>
              <a:spcAft>
                <a:spcPts val="0"/>
              </a:spcAft>
              <a:buClr>
                <a:srgbClr val="262121"/>
              </a:buClr>
              <a:buSzPts val="1400"/>
              <a:buFont typeface="Arial"/>
              <a:buChar char="○"/>
              <a:defRPr sz="1400" b="0" i="0" u="none" strike="noStrike" cap="none">
                <a:solidFill>
                  <a:srgbClr val="262121"/>
                </a:solidFill>
                <a:latin typeface="Arial"/>
                <a:ea typeface="Arial"/>
                <a:cs typeface="Arial"/>
                <a:sym typeface="Arial"/>
              </a:defRPr>
            </a:lvl2pPr>
            <a:lvl3pPr marL="1371600" marR="0" lvl="2" indent="-317500" algn="l" rtl="0">
              <a:lnSpc>
                <a:spcPct val="115000"/>
              </a:lnSpc>
              <a:spcBef>
                <a:spcPts val="1600"/>
              </a:spcBef>
              <a:spcAft>
                <a:spcPts val="0"/>
              </a:spcAft>
              <a:buClr>
                <a:srgbClr val="262121"/>
              </a:buClr>
              <a:buSzPts val="1400"/>
              <a:buFont typeface="Arial"/>
              <a:buChar char="■"/>
              <a:defRPr sz="1400" b="0" i="0" u="none" strike="noStrike" cap="none">
                <a:solidFill>
                  <a:srgbClr val="262121"/>
                </a:solidFill>
                <a:latin typeface="Arial"/>
                <a:ea typeface="Arial"/>
                <a:cs typeface="Arial"/>
                <a:sym typeface="Arial"/>
              </a:defRPr>
            </a:lvl3pPr>
            <a:lvl4pPr marL="1828800" marR="0" lvl="3" indent="-317500" algn="l" rtl="0">
              <a:lnSpc>
                <a:spcPct val="115000"/>
              </a:lnSpc>
              <a:spcBef>
                <a:spcPts val="1600"/>
              </a:spcBef>
              <a:spcAft>
                <a:spcPts val="0"/>
              </a:spcAft>
              <a:buClr>
                <a:srgbClr val="262121"/>
              </a:buClr>
              <a:buSzPts val="1400"/>
              <a:buFont typeface="Arial"/>
              <a:buChar char="●"/>
              <a:defRPr sz="1400" b="0" i="0" u="none" strike="noStrike" cap="none">
                <a:solidFill>
                  <a:srgbClr val="262121"/>
                </a:solidFill>
                <a:latin typeface="Arial"/>
                <a:ea typeface="Arial"/>
                <a:cs typeface="Arial"/>
                <a:sym typeface="Arial"/>
              </a:defRPr>
            </a:lvl4pPr>
            <a:lvl5pPr marL="2286000" marR="0" lvl="4" indent="-317500" algn="l" rtl="0">
              <a:lnSpc>
                <a:spcPct val="115000"/>
              </a:lnSpc>
              <a:spcBef>
                <a:spcPts val="1600"/>
              </a:spcBef>
              <a:spcAft>
                <a:spcPts val="0"/>
              </a:spcAft>
              <a:buClr>
                <a:srgbClr val="262121"/>
              </a:buClr>
              <a:buSzPts val="1400"/>
              <a:buFont typeface="Arial"/>
              <a:buChar char="○"/>
              <a:defRPr sz="1400" b="0" i="0" u="none" strike="noStrike" cap="none">
                <a:solidFill>
                  <a:srgbClr val="262121"/>
                </a:solidFill>
                <a:latin typeface="Arial"/>
                <a:ea typeface="Arial"/>
                <a:cs typeface="Arial"/>
                <a:sym typeface="Arial"/>
              </a:defRPr>
            </a:lvl5pPr>
            <a:lvl6pPr marL="2743200" marR="0" lvl="5" indent="-317500" algn="l" rtl="0">
              <a:lnSpc>
                <a:spcPct val="115000"/>
              </a:lnSpc>
              <a:spcBef>
                <a:spcPts val="1600"/>
              </a:spcBef>
              <a:spcAft>
                <a:spcPts val="0"/>
              </a:spcAft>
              <a:buClr>
                <a:srgbClr val="262121"/>
              </a:buClr>
              <a:buSzPts val="1400"/>
              <a:buFont typeface="Arial"/>
              <a:buChar char="■"/>
              <a:defRPr sz="1400" b="0" i="0" u="none" strike="noStrike" cap="none">
                <a:solidFill>
                  <a:srgbClr val="262121"/>
                </a:solidFill>
                <a:latin typeface="Arial"/>
                <a:ea typeface="Arial"/>
                <a:cs typeface="Arial"/>
                <a:sym typeface="Arial"/>
              </a:defRPr>
            </a:lvl6pPr>
            <a:lvl7pPr marL="3200400" marR="0" lvl="6" indent="-317500" algn="l" rtl="0">
              <a:lnSpc>
                <a:spcPct val="115000"/>
              </a:lnSpc>
              <a:spcBef>
                <a:spcPts val="1600"/>
              </a:spcBef>
              <a:spcAft>
                <a:spcPts val="0"/>
              </a:spcAft>
              <a:buClr>
                <a:srgbClr val="262121"/>
              </a:buClr>
              <a:buSzPts val="1400"/>
              <a:buFont typeface="Arial"/>
              <a:buChar char="●"/>
              <a:defRPr sz="1400" b="0" i="0" u="none" strike="noStrike" cap="none">
                <a:solidFill>
                  <a:srgbClr val="262121"/>
                </a:solidFill>
                <a:latin typeface="Arial"/>
                <a:ea typeface="Arial"/>
                <a:cs typeface="Arial"/>
                <a:sym typeface="Arial"/>
              </a:defRPr>
            </a:lvl7pPr>
            <a:lvl8pPr marL="3657600" marR="0" lvl="7" indent="-317500" algn="l" rtl="0">
              <a:lnSpc>
                <a:spcPct val="115000"/>
              </a:lnSpc>
              <a:spcBef>
                <a:spcPts val="1600"/>
              </a:spcBef>
              <a:spcAft>
                <a:spcPts val="0"/>
              </a:spcAft>
              <a:buClr>
                <a:srgbClr val="262121"/>
              </a:buClr>
              <a:buSzPts val="1400"/>
              <a:buFont typeface="Arial"/>
              <a:buChar char="○"/>
              <a:defRPr sz="1400" b="0" i="0" u="none" strike="noStrike" cap="none">
                <a:solidFill>
                  <a:srgbClr val="262121"/>
                </a:solidFill>
                <a:latin typeface="Arial"/>
                <a:ea typeface="Arial"/>
                <a:cs typeface="Arial"/>
                <a:sym typeface="Arial"/>
              </a:defRPr>
            </a:lvl8pPr>
            <a:lvl9pPr marL="4114800" marR="0" lvl="8" indent="-317500" algn="l" rtl="0">
              <a:lnSpc>
                <a:spcPct val="115000"/>
              </a:lnSpc>
              <a:spcBef>
                <a:spcPts val="1600"/>
              </a:spcBef>
              <a:spcAft>
                <a:spcPts val="1600"/>
              </a:spcAft>
              <a:buClr>
                <a:srgbClr val="262121"/>
              </a:buClr>
              <a:buSzPts val="1400"/>
              <a:buFont typeface="Arial"/>
              <a:buChar char="■"/>
              <a:defRPr sz="1400" b="0" i="0" u="none" strike="noStrike" cap="none">
                <a:solidFill>
                  <a:srgbClr val="262121"/>
                </a:solidFill>
                <a:latin typeface="Arial"/>
                <a:ea typeface="Arial"/>
                <a:cs typeface="Arial"/>
                <a:sym typeface="Arial"/>
              </a:defRPr>
            </a:lvl9pPr>
          </a:lstStyle>
          <a:p>
            <a:r>
              <a:rPr lang="en-US" dirty="0"/>
              <a:t>California spends billions of dollars annually on homelessness, but still has a homeless rate 3x greater than the US (LA is 4x and SF is 5.5x)</a:t>
            </a:r>
          </a:p>
        </p:txBody>
      </p:sp>
    </p:spTree>
    <p:extLst>
      <p:ext uri="{BB962C8B-B14F-4D97-AF65-F5344CB8AC3E}">
        <p14:creationId xmlns:p14="http://schemas.microsoft.com/office/powerpoint/2010/main" val="2274564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17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88" name="Google Shape;88;p16"/>
          <p:cNvSpPr txBox="1">
            <a:spLocks noGrp="1"/>
          </p:cNvSpPr>
          <p:nvPr>
            <p:ph type="title"/>
          </p:nvPr>
        </p:nvSpPr>
        <p:spPr>
          <a:xfrm>
            <a:off x="490250" y="450150"/>
            <a:ext cx="7982100" cy="44439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endParaRPr sz="3000" dirty="0"/>
          </a:p>
          <a:p>
            <a:pPr marL="0" lvl="0" indent="0" algn="l" rtl="0">
              <a:spcBef>
                <a:spcPts val="0"/>
              </a:spcBef>
              <a:spcAft>
                <a:spcPts val="0"/>
              </a:spcAft>
              <a:buNone/>
            </a:pPr>
            <a:r>
              <a:rPr lang="en" sz="3600" dirty="0"/>
              <a:t>“The best time to plant a tree was 20 years ago. The second best time is now.”</a:t>
            </a:r>
            <a:endParaRPr sz="3600" dirty="0"/>
          </a:p>
          <a:p>
            <a:pPr marL="0" lvl="0" indent="0" algn="l" rtl="0">
              <a:spcBef>
                <a:spcPts val="0"/>
              </a:spcBef>
              <a:spcAft>
                <a:spcPts val="0"/>
              </a:spcAft>
              <a:buNone/>
            </a:pPr>
            <a:r>
              <a:rPr lang="en" sz="3600" dirty="0"/>
              <a:t> 		—Someone, sometime</a:t>
            </a:r>
            <a:endParaRPr sz="3600" dirty="0"/>
          </a:p>
          <a:p>
            <a:pPr marL="0" lvl="0" indent="0" algn="l" rtl="0">
              <a:spcBef>
                <a:spcPts val="0"/>
              </a:spcBef>
              <a:spcAft>
                <a:spcPts val="0"/>
              </a:spcAft>
              <a:buNone/>
            </a:pPr>
            <a:endParaRPr sz="1200" dirty="0"/>
          </a:p>
          <a:p>
            <a:pPr marL="0" lvl="0" indent="0" algn="l" rtl="0">
              <a:spcBef>
                <a:spcPts val="0"/>
              </a:spcBef>
              <a:spcAft>
                <a:spcPts val="0"/>
              </a:spcAft>
              <a:buNone/>
            </a:pPr>
            <a:endParaRPr sz="1400" b="0" dirty="0">
              <a:solidFill>
                <a:schemeClr val="dk1"/>
              </a:solidFill>
            </a:endParaRPr>
          </a:p>
          <a:p>
            <a:pPr marL="3200400" lvl="0" indent="457200" algn="l" rtl="0">
              <a:spcBef>
                <a:spcPts val="0"/>
              </a:spcBef>
              <a:spcAft>
                <a:spcPts val="0"/>
              </a:spcAft>
              <a:buNone/>
            </a:pPr>
            <a:endParaRPr sz="1400" b="0" dirty="0">
              <a:solidFill>
                <a:schemeClr val="dk1"/>
              </a:solidFill>
            </a:endParaRPr>
          </a:p>
        </p:txBody>
      </p:sp>
      <p:sp>
        <p:nvSpPr>
          <p:cNvPr id="89" name="Google Shape;89;p1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41</a:t>
            </a:fld>
            <a:endParaRPr/>
          </a:p>
        </p:txBody>
      </p:sp>
      <p:sp>
        <p:nvSpPr>
          <p:cNvPr id="90" name="Google Shape;90;p16"/>
          <p:cNvSpPr txBox="1">
            <a:spLocks noGrp="1"/>
          </p:cNvSpPr>
          <p:nvPr>
            <p:ph type="sldNum" idx="2"/>
          </p:nvPr>
        </p:nvSpPr>
        <p:spPr>
          <a:xfrm>
            <a:off x="311675" y="4663225"/>
            <a:ext cx="2603400" cy="393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Lewis Center for Regional Policy Studies</a:t>
            </a:r>
            <a:endParaRPr/>
          </a:p>
        </p:txBody>
      </p:sp>
      <p:sp>
        <p:nvSpPr>
          <p:cNvPr id="6" name="Google Shape;102;p18">
            <a:extLst>
              <a:ext uri="{FF2B5EF4-FFF2-40B4-BE49-F238E27FC236}">
                <a16:creationId xmlns:a16="http://schemas.microsoft.com/office/drawing/2014/main" id="{7B6624DB-B7F1-B6BF-4A87-457AB7AEED8C}"/>
              </a:ext>
            </a:extLst>
          </p:cNvPr>
          <p:cNvSpPr txBox="1">
            <a:spLocks/>
          </p:cNvSpPr>
          <p:nvPr/>
        </p:nvSpPr>
        <p:spPr>
          <a:xfrm>
            <a:off x="311700" y="318275"/>
            <a:ext cx="8520600"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C62C75"/>
              </a:buClr>
              <a:buSzPts val="4800"/>
              <a:buFont typeface="Arial"/>
              <a:buNone/>
              <a:defRPr sz="4800" b="1" i="0" u="none" strike="noStrike" cap="none">
                <a:solidFill>
                  <a:srgbClr val="C62C75"/>
                </a:solidFill>
                <a:latin typeface="Arial"/>
                <a:ea typeface="Arial"/>
                <a:cs typeface="Arial"/>
                <a:sym typeface="Arial"/>
              </a:defRPr>
            </a:lvl1pPr>
            <a:lvl2pPr marR="0" lvl="1"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9pPr>
          </a:lstStyle>
          <a:p>
            <a:r>
              <a:rPr lang="en-US" sz="2400" dirty="0">
                <a:solidFill>
                  <a:srgbClr val="21AFA8"/>
                </a:solidFill>
              </a:rPr>
              <a:t>As prices rise, options dwindle</a:t>
            </a:r>
          </a:p>
        </p:txBody>
      </p:sp>
    </p:spTree>
    <p:extLst>
      <p:ext uri="{BB962C8B-B14F-4D97-AF65-F5344CB8AC3E}">
        <p14:creationId xmlns:p14="http://schemas.microsoft.com/office/powerpoint/2010/main" val="325600792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88" name="Google Shape;88;p16"/>
          <p:cNvSpPr txBox="1">
            <a:spLocks noGrp="1"/>
          </p:cNvSpPr>
          <p:nvPr>
            <p:ph type="title"/>
          </p:nvPr>
        </p:nvSpPr>
        <p:spPr>
          <a:xfrm>
            <a:off x="490250" y="450150"/>
            <a:ext cx="7982100" cy="44439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endParaRPr sz="3000" dirty="0"/>
          </a:p>
          <a:p>
            <a:pPr marL="0" lvl="0" indent="0" algn="l" rtl="0">
              <a:spcBef>
                <a:spcPts val="0"/>
              </a:spcBef>
              <a:spcAft>
                <a:spcPts val="0"/>
              </a:spcAft>
              <a:buNone/>
            </a:pPr>
            <a:r>
              <a:rPr lang="en" sz="3600" dirty="0"/>
              <a:t>“The best time to </a:t>
            </a:r>
            <a:r>
              <a:rPr lang="en" sz="3600" strike="sngStrike" dirty="0"/>
              <a:t>plant a tree</a:t>
            </a:r>
            <a:r>
              <a:rPr lang="en" sz="3600" u="sng" dirty="0">
                <a:solidFill>
                  <a:schemeClr val="tx1"/>
                </a:solidFill>
              </a:rPr>
              <a:t>build a house</a:t>
            </a:r>
            <a:r>
              <a:rPr lang="en" sz="3600" dirty="0"/>
              <a:t> was 20 years ago. The second best time is now.”</a:t>
            </a:r>
            <a:endParaRPr sz="3600" dirty="0"/>
          </a:p>
          <a:p>
            <a:pPr marL="0" lvl="0" indent="0" algn="l" rtl="0">
              <a:spcBef>
                <a:spcPts val="0"/>
              </a:spcBef>
              <a:spcAft>
                <a:spcPts val="0"/>
              </a:spcAft>
              <a:buNone/>
            </a:pPr>
            <a:r>
              <a:rPr lang="en" sz="3600" dirty="0"/>
              <a:t> 		—</a:t>
            </a:r>
            <a:r>
              <a:rPr lang="en" sz="3600" strike="sngStrike" dirty="0"/>
              <a:t>Someone, sometime</a:t>
            </a:r>
            <a:r>
              <a:rPr lang="en" sz="3600" u="sng" dirty="0">
                <a:solidFill>
                  <a:schemeClr val="tx1"/>
                </a:solidFill>
              </a:rPr>
              <a:t>Me</a:t>
            </a:r>
            <a:endParaRPr sz="3600" u="sng" dirty="0">
              <a:solidFill>
                <a:schemeClr val="tx1"/>
              </a:solidFill>
            </a:endParaRPr>
          </a:p>
          <a:p>
            <a:pPr marL="0" lvl="0" indent="0" algn="l" rtl="0">
              <a:spcBef>
                <a:spcPts val="0"/>
              </a:spcBef>
              <a:spcAft>
                <a:spcPts val="0"/>
              </a:spcAft>
              <a:buNone/>
            </a:pPr>
            <a:endParaRPr sz="1200" dirty="0"/>
          </a:p>
          <a:p>
            <a:pPr marL="0" lvl="0" indent="0" algn="l" rtl="0">
              <a:spcBef>
                <a:spcPts val="0"/>
              </a:spcBef>
              <a:spcAft>
                <a:spcPts val="0"/>
              </a:spcAft>
              <a:buNone/>
            </a:pPr>
            <a:endParaRPr sz="1400" b="0" dirty="0">
              <a:solidFill>
                <a:schemeClr val="dk1"/>
              </a:solidFill>
            </a:endParaRPr>
          </a:p>
          <a:p>
            <a:pPr marL="3200400" lvl="0" indent="457200" algn="l" rtl="0">
              <a:spcBef>
                <a:spcPts val="0"/>
              </a:spcBef>
              <a:spcAft>
                <a:spcPts val="0"/>
              </a:spcAft>
              <a:buNone/>
            </a:pPr>
            <a:endParaRPr sz="1400" b="0" dirty="0">
              <a:solidFill>
                <a:schemeClr val="dk1"/>
              </a:solidFill>
            </a:endParaRPr>
          </a:p>
        </p:txBody>
      </p:sp>
      <p:sp>
        <p:nvSpPr>
          <p:cNvPr id="89" name="Google Shape;89;p1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42</a:t>
            </a:fld>
            <a:endParaRPr/>
          </a:p>
        </p:txBody>
      </p:sp>
      <p:sp>
        <p:nvSpPr>
          <p:cNvPr id="90" name="Google Shape;90;p16"/>
          <p:cNvSpPr txBox="1">
            <a:spLocks noGrp="1"/>
          </p:cNvSpPr>
          <p:nvPr>
            <p:ph type="sldNum" idx="2"/>
          </p:nvPr>
        </p:nvSpPr>
        <p:spPr>
          <a:xfrm>
            <a:off x="311675" y="4663225"/>
            <a:ext cx="2603400" cy="393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Lewis Center for Regional Policy Studies</a:t>
            </a:r>
            <a:endParaRPr/>
          </a:p>
        </p:txBody>
      </p:sp>
      <p:sp>
        <p:nvSpPr>
          <p:cNvPr id="2" name="Google Shape;102;p18">
            <a:extLst>
              <a:ext uri="{FF2B5EF4-FFF2-40B4-BE49-F238E27FC236}">
                <a16:creationId xmlns:a16="http://schemas.microsoft.com/office/drawing/2014/main" id="{956E93A2-71D1-4082-A94E-47C855E599CC}"/>
              </a:ext>
            </a:extLst>
          </p:cNvPr>
          <p:cNvSpPr txBox="1">
            <a:spLocks/>
          </p:cNvSpPr>
          <p:nvPr/>
        </p:nvSpPr>
        <p:spPr>
          <a:xfrm>
            <a:off x="311700" y="318275"/>
            <a:ext cx="8520600"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C62C75"/>
              </a:buClr>
              <a:buSzPts val="4800"/>
              <a:buFont typeface="Arial"/>
              <a:buNone/>
              <a:defRPr sz="4800" b="1" i="0" u="none" strike="noStrike" cap="none">
                <a:solidFill>
                  <a:srgbClr val="C62C75"/>
                </a:solidFill>
                <a:latin typeface="Arial"/>
                <a:ea typeface="Arial"/>
                <a:cs typeface="Arial"/>
                <a:sym typeface="Arial"/>
              </a:defRPr>
            </a:lvl1pPr>
            <a:lvl2pPr marR="0" lvl="1"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9pPr>
          </a:lstStyle>
          <a:p>
            <a:r>
              <a:rPr lang="en-US" sz="2400" dirty="0">
                <a:solidFill>
                  <a:srgbClr val="21AFA8"/>
                </a:solidFill>
              </a:rPr>
              <a:t>As prices rise, options dwindle</a:t>
            </a:r>
          </a:p>
        </p:txBody>
      </p:sp>
    </p:spTree>
    <p:extLst>
      <p:ext uri="{BB962C8B-B14F-4D97-AF65-F5344CB8AC3E}">
        <p14:creationId xmlns:p14="http://schemas.microsoft.com/office/powerpoint/2010/main" val="344240610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854233-99CA-ECF9-FF06-4F51430E2CC1}"/>
              </a:ext>
            </a:extLst>
          </p:cNvPr>
          <p:cNvSpPr>
            <a:spLocks noGrp="1"/>
          </p:cNvSpPr>
          <p:nvPr>
            <p:ph type="title"/>
          </p:nvPr>
        </p:nvSpPr>
        <p:spPr>
          <a:xfrm>
            <a:off x="311700" y="1704541"/>
            <a:ext cx="8520600" cy="841800"/>
          </a:xfrm>
        </p:spPr>
        <p:txBody>
          <a:bodyPr/>
          <a:lstStyle/>
          <a:p>
            <a:r>
              <a:rPr lang="en-US" dirty="0"/>
              <a:t>Homeownership</a:t>
            </a:r>
          </a:p>
        </p:txBody>
      </p:sp>
      <p:sp>
        <p:nvSpPr>
          <p:cNvPr id="3" name="Slide Number Placeholder 2">
            <a:extLst>
              <a:ext uri="{FF2B5EF4-FFF2-40B4-BE49-F238E27FC236}">
                <a16:creationId xmlns:a16="http://schemas.microsoft.com/office/drawing/2014/main" id="{FBAA8971-CF8C-38B9-7A9A-7A5E123E7B1F}"/>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43</a:t>
            </a:fld>
            <a:endParaRPr lang="en"/>
          </a:p>
        </p:txBody>
      </p:sp>
      <p:sp>
        <p:nvSpPr>
          <p:cNvPr id="4" name="Subtitle 3">
            <a:extLst>
              <a:ext uri="{FF2B5EF4-FFF2-40B4-BE49-F238E27FC236}">
                <a16:creationId xmlns:a16="http://schemas.microsoft.com/office/drawing/2014/main" id="{ABE56485-718F-8BDF-9830-81DC1E7FE21C}"/>
              </a:ext>
            </a:extLst>
          </p:cNvPr>
          <p:cNvSpPr>
            <a:spLocks noGrp="1"/>
          </p:cNvSpPr>
          <p:nvPr>
            <p:ph type="subTitle" idx="1"/>
          </p:nvPr>
        </p:nvSpPr>
        <p:spPr>
          <a:xfrm>
            <a:off x="2126343" y="2356766"/>
            <a:ext cx="4891314" cy="1235100"/>
          </a:xfrm>
        </p:spPr>
        <p:txBody>
          <a:bodyPr/>
          <a:lstStyle/>
          <a:p>
            <a:pPr marL="0" indent="0"/>
            <a:r>
              <a:rPr lang="en-US" dirty="0"/>
              <a:t>Home value appreciation proves to be a double-edged sword</a:t>
            </a:r>
          </a:p>
        </p:txBody>
      </p:sp>
      <p:sp>
        <p:nvSpPr>
          <p:cNvPr id="5" name="Slide Number Placeholder 4">
            <a:extLst>
              <a:ext uri="{FF2B5EF4-FFF2-40B4-BE49-F238E27FC236}">
                <a16:creationId xmlns:a16="http://schemas.microsoft.com/office/drawing/2014/main" id="{CF843B7F-EF89-FCCD-4C92-32B9E981CD0E}"/>
              </a:ext>
            </a:extLst>
          </p:cNvPr>
          <p:cNvSpPr>
            <a:spLocks noGrp="1"/>
          </p:cNvSpPr>
          <p:nvPr>
            <p:ph type="sldNum" idx="2"/>
          </p:nvPr>
        </p:nvSpPr>
        <p:spPr/>
        <p:txBody>
          <a:bodyPr/>
          <a:lstStyle/>
          <a:p>
            <a:pPr marL="0" lvl="0" indent="0" algn="l" rtl="0">
              <a:spcBef>
                <a:spcPts val="0"/>
              </a:spcBef>
              <a:spcAft>
                <a:spcPts val="0"/>
              </a:spcAft>
              <a:buNone/>
            </a:pPr>
            <a:r>
              <a:rPr lang="en-US"/>
              <a:t>Lewis Center for Regional Policy Studies</a:t>
            </a:r>
            <a:endParaRPr lang="en-US" sz="1000"/>
          </a:p>
        </p:txBody>
      </p:sp>
    </p:spTree>
    <p:extLst>
      <p:ext uri="{BB962C8B-B14F-4D97-AF65-F5344CB8AC3E}">
        <p14:creationId xmlns:p14="http://schemas.microsoft.com/office/powerpoint/2010/main" val="424106519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sp>
        <p:nvSpPr>
          <p:cNvPr id="269" name="Google Shape;269;p38"/>
          <p:cNvSpPr txBox="1">
            <a:spLocks noGrp="1"/>
          </p:cNvSpPr>
          <p:nvPr>
            <p:ph type="title"/>
          </p:nvPr>
        </p:nvSpPr>
        <p:spPr>
          <a:xfrm>
            <a:off x="311700" y="31827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Learn </a:t>
            </a:r>
            <a:r>
              <a:rPr lang="en-US" dirty="0" err="1"/>
              <a:t>mo</a:t>
            </a:r>
            <a:r>
              <a:rPr lang="en" dirty="0"/>
              <a:t>re with the UCLA Housing Voice Podcast</a:t>
            </a:r>
            <a:endParaRPr dirty="0"/>
          </a:p>
        </p:txBody>
      </p:sp>
      <p:sp>
        <p:nvSpPr>
          <p:cNvPr id="270" name="Google Shape;270;p38"/>
          <p:cNvSpPr txBox="1">
            <a:spLocks noGrp="1"/>
          </p:cNvSpPr>
          <p:nvPr>
            <p:ph type="body" idx="2"/>
          </p:nvPr>
        </p:nvSpPr>
        <p:spPr>
          <a:xfrm>
            <a:off x="311700" y="1074057"/>
            <a:ext cx="5243643" cy="3723918"/>
          </a:xfrm>
          <a:prstGeom prst="rect">
            <a:avLst/>
          </a:prstGeom>
        </p:spPr>
        <p:txBody>
          <a:bodyPr spcFirstLastPara="1" wrap="square" lIns="91425" tIns="91425" rIns="91425" bIns="91425" anchor="t" anchorCtr="0">
            <a:noAutofit/>
          </a:bodyPr>
          <a:lstStyle/>
          <a:p>
            <a:pPr marL="457200" lvl="0" indent="-342900" algn="l" rtl="0">
              <a:spcAft>
                <a:spcPts val="0"/>
              </a:spcAft>
              <a:buSzPts val="1800"/>
              <a:buChar char="●"/>
            </a:pPr>
            <a:r>
              <a:rPr lang="en-US" sz="1800" dirty="0"/>
              <a:t>Mass Production and Suburbanization in Mexico, with Dinorah González (ep. 24)</a:t>
            </a:r>
          </a:p>
          <a:p>
            <a:pPr marL="457200" lvl="0" indent="-342900" algn="l" rtl="0">
              <a:spcAft>
                <a:spcPts val="0"/>
              </a:spcAft>
              <a:buSzPts val="1800"/>
              <a:buChar char="●"/>
            </a:pPr>
            <a:r>
              <a:rPr lang="en-US" sz="1800" dirty="0"/>
              <a:t>When Auckland Upzoned Everywhere, with Ryan Greenaway-</a:t>
            </a:r>
            <a:r>
              <a:rPr lang="en-US" sz="1800" dirty="0" err="1"/>
              <a:t>McGrevy</a:t>
            </a:r>
            <a:r>
              <a:rPr lang="en-US" sz="1800" dirty="0"/>
              <a:t> (ep. 45)</a:t>
            </a:r>
          </a:p>
          <a:p>
            <a:pPr marL="457200" lvl="0" indent="-342900" algn="l" rtl="0">
              <a:spcAft>
                <a:spcPts val="0"/>
              </a:spcAft>
              <a:buSzPts val="1800"/>
              <a:buChar char="●"/>
            </a:pPr>
            <a:r>
              <a:rPr lang="en-US" sz="1800" dirty="0"/>
              <a:t>Political Representation and Housing Supply, with Michael Hankinson (ep. 23)</a:t>
            </a:r>
          </a:p>
          <a:p>
            <a:pPr marL="457200" lvl="0" indent="-342900" algn="l" rtl="0">
              <a:spcAft>
                <a:spcPts val="0"/>
              </a:spcAft>
              <a:buSzPts val="1800"/>
              <a:buChar char="●"/>
            </a:pPr>
            <a:r>
              <a:rPr lang="en-US" sz="1800" dirty="0"/>
              <a:t>Origins of the U.S. Mortgage Market (and Federal Bailouts), with Judge Glock (ep. 57)</a:t>
            </a:r>
          </a:p>
          <a:p>
            <a:pPr marL="457200" lvl="0" indent="-342900" algn="l" rtl="0">
              <a:spcAft>
                <a:spcPts val="0"/>
              </a:spcAft>
              <a:buSzPts val="1800"/>
              <a:buChar char="●"/>
            </a:pPr>
            <a:r>
              <a:rPr lang="en-US" sz="1800" dirty="0"/>
              <a:t>Immigration and Housing Precarity with Carlos </a:t>
            </a:r>
            <a:r>
              <a:rPr lang="en-US" sz="1800" dirty="0" err="1"/>
              <a:t>Delclós</a:t>
            </a:r>
            <a:r>
              <a:rPr lang="en-US" sz="1800" dirty="0"/>
              <a:t> (ep. 50)</a:t>
            </a:r>
          </a:p>
        </p:txBody>
      </p:sp>
      <p:sp>
        <p:nvSpPr>
          <p:cNvPr id="271" name="Google Shape;271;p3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44</a:t>
            </a:fld>
            <a:endParaRPr/>
          </a:p>
        </p:txBody>
      </p:sp>
      <p:sp>
        <p:nvSpPr>
          <p:cNvPr id="272" name="Google Shape;272;p38"/>
          <p:cNvSpPr txBox="1">
            <a:spLocks noGrp="1"/>
          </p:cNvSpPr>
          <p:nvPr>
            <p:ph type="sldNum" idx="3"/>
          </p:nvPr>
        </p:nvSpPr>
        <p:spPr>
          <a:xfrm>
            <a:off x="311675" y="4663225"/>
            <a:ext cx="2603400" cy="393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Lewis Center for Regional Policy Studies</a:t>
            </a:r>
            <a:endParaRPr/>
          </a:p>
        </p:txBody>
      </p:sp>
      <p:pic>
        <p:nvPicPr>
          <p:cNvPr id="273" name="Google Shape;273;p38"/>
          <p:cNvPicPr preferRelativeResize="0"/>
          <p:nvPr/>
        </p:nvPicPr>
        <p:blipFill>
          <a:blip r:embed="rId3">
            <a:alphaModFix/>
          </a:blip>
          <a:stretch>
            <a:fillRect/>
          </a:stretch>
        </p:blipFill>
        <p:spPr>
          <a:xfrm>
            <a:off x="5829036" y="1404708"/>
            <a:ext cx="2769501" cy="2744775"/>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277"/>
        <p:cNvGrpSpPr/>
        <p:nvPr/>
      </p:nvGrpSpPr>
      <p:grpSpPr>
        <a:xfrm>
          <a:off x="0" y="0"/>
          <a:ext cx="0" cy="0"/>
          <a:chOff x="0" y="0"/>
          <a:chExt cx="0" cy="0"/>
        </a:xfrm>
      </p:grpSpPr>
      <p:sp>
        <p:nvSpPr>
          <p:cNvPr id="278" name="Google Shape;278;p39"/>
          <p:cNvSpPr txBox="1">
            <a:spLocks noGrp="1"/>
          </p:cNvSpPr>
          <p:nvPr>
            <p:ph type="ctrTitle"/>
          </p:nvPr>
        </p:nvSpPr>
        <p:spPr>
          <a:xfrm>
            <a:off x="311704" y="440559"/>
            <a:ext cx="4260300" cy="20526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Learn more, and connect</a:t>
            </a:r>
            <a:endParaRPr/>
          </a:p>
        </p:txBody>
      </p:sp>
      <p:sp>
        <p:nvSpPr>
          <p:cNvPr id="279" name="Google Shape;279;p39"/>
          <p:cNvSpPr txBox="1">
            <a:spLocks noGrp="1"/>
          </p:cNvSpPr>
          <p:nvPr>
            <p:ph type="subTitle" idx="1"/>
          </p:nvPr>
        </p:nvSpPr>
        <p:spPr>
          <a:xfrm>
            <a:off x="311700" y="2530109"/>
            <a:ext cx="8520600" cy="792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t>shanephillips@ucla.edu</a:t>
            </a:r>
            <a:endParaRPr/>
          </a:p>
          <a:p>
            <a:pPr marL="0" lvl="0" indent="0" algn="l" rtl="0">
              <a:spcBef>
                <a:spcPts val="0"/>
              </a:spcBef>
              <a:spcAft>
                <a:spcPts val="0"/>
              </a:spcAft>
              <a:buClr>
                <a:schemeClr val="dk1"/>
              </a:buClr>
              <a:buSzPts val="1100"/>
              <a:buFont typeface="Arial"/>
              <a:buNone/>
            </a:pPr>
            <a:r>
              <a:rPr lang="en"/>
              <a:t>twitter: @shanedphillips</a:t>
            </a:r>
            <a:endParaRPr/>
          </a:p>
          <a:p>
            <a:pPr marL="0" lvl="0" indent="0" algn="l" rtl="0">
              <a:spcBef>
                <a:spcPts val="0"/>
              </a:spcBef>
              <a:spcAft>
                <a:spcPts val="0"/>
              </a:spcAft>
              <a:buClr>
                <a:schemeClr val="dk1"/>
              </a:buClr>
              <a:buSzPts val="1100"/>
              <a:buFont typeface="Arial"/>
              <a:buNone/>
            </a:pPr>
            <a:r>
              <a:rPr lang="en">
                <a:solidFill>
                  <a:schemeClr val="lt1"/>
                </a:solidFill>
              </a:rPr>
              <a:t>lewis.ucla.edu/subscribe</a:t>
            </a:r>
            <a:endParaRPr>
              <a:solidFill>
                <a:schemeClr val="lt1"/>
              </a:solidFill>
            </a:endParaRPr>
          </a:p>
          <a:p>
            <a:pPr marL="0" lvl="0" indent="0" algn="l" rtl="0">
              <a:spcBef>
                <a:spcPts val="0"/>
              </a:spcBef>
              <a:spcAft>
                <a:spcPts val="0"/>
              </a:spcAft>
              <a:buNone/>
            </a:pPr>
            <a:endParaRPr/>
          </a:p>
        </p:txBody>
      </p:sp>
      <p:sp>
        <p:nvSpPr>
          <p:cNvPr id="280" name="Google Shape;280;p3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45</a:t>
            </a:fld>
            <a:endParaRPr/>
          </a:p>
        </p:txBody>
      </p:sp>
      <p:sp>
        <p:nvSpPr>
          <p:cNvPr id="281" name="Google Shape;281;p39"/>
          <p:cNvSpPr txBox="1">
            <a:spLocks noGrp="1"/>
          </p:cNvSpPr>
          <p:nvPr>
            <p:ph type="sldNum" idx="2"/>
          </p:nvPr>
        </p:nvSpPr>
        <p:spPr>
          <a:xfrm>
            <a:off x="311675" y="4663225"/>
            <a:ext cx="2603400" cy="393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Lewis Center for Regional Policy Studies</a:t>
            </a:r>
            <a:endParaRPr/>
          </a:p>
        </p:txBody>
      </p:sp>
      <p:pic>
        <p:nvPicPr>
          <p:cNvPr id="282" name="Google Shape;282;p39"/>
          <p:cNvPicPr preferRelativeResize="0"/>
          <p:nvPr/>
        </p:nvPicPr>
        <p:blipFill>
          <a:blip r:embed="rId3">
            <a:alphaModFix/>
          </a:blip>
          <a:stretch>
            <a:fillRect/>
          </a:stretch>
        </p:blipFill>
        <p:spPr>
          <a:xfrm>
            <a:off x="5184300" y="1278000"/>
            <a:ext cx="3062900" cy="3035548"/>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sp>
        <p:nvSpPr>
          <p:cNvPr id="102" name="Google Shape;102;p18"/>
          <p:cNvSpPr txBox="1">
            <a:spLocks noGrp="1"/>
          </p:cNvSpPr>
          <p:nvPr>
            <p:ph type="title"/>
          </p:nvPr>
        </p:nvSpPr>
        <p:spPr>
          <a:xfrm>
            <a:off x="311700" y="31827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Homeownership’s benefits are unequally distributed</a:t>
            </a:r>
            <a:endParaRPr dirty="0"/>
          </a:p>
        </p:txBody>
      </p:sp>
      <p:sp>
        <p:nvSpPr>
          <p:cNvPr id="103" name="Google Shape;103;p18"/>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endParaRPr dirty="0"/>
          </a:p>
        </p:txBody>
      </p:sp>
      <p:sp>
        <p:nvSpPr>
          <p:cNvPr id="104" name="Google Shape;104;p1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46</a:t>
            </a:fld>
            <a:endParaRPr/>
          </a:p>
        </p:txBody>
      </p:sp>
      <p:sp>
        <p:nvSpPr>
          <p:cNvPr id="105" name="Google Shape;105;p18"/>
          <p:cNvSpPr txBox="1">
            <a:spLocks noGrp="1"/>
          </p:cNvSpPr>
          <p:nvPr>
            <p:ph type="sldNum" idx="2"/>
          </p:nvPr>
        </p:nvSpPr>
        <p:spPr>
          <a:xfrm>
            <a:off x="311675" y="4663225"/>
            <a:ext cx="2603400" cy="393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Lewis Center for Regional Policy Studies</a:t>
            </a:r>
            <a:endParaRPr/>
          </a:p>
        </p:txBody>
      </p:sp>
    </p:spTree>
    <p:extLst>
      <p:ext uri="{BB962C8B-B14F-4D97-AF65-F5344CB8AC3E}">
        <p14:creationId xmlns:p14="http://schemas.microsoft.com/office/powerpoint/2010/main" val="49865328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sp>
        <p:nvSpPr>
          <p:cNvPr id="102" name="Google Shape;102;p18"/>
          <p:cNvSpPr txBox="1">
            <a:spLocks noGrp="1"/>
          </p:cNvSpPr>
          <p:nvPr>
            <p:ph type="title"/>
          </p:nvPr>
        </p:nvSpPr>
        <p:spPr>
          <a:xfrm>
            <a:off x="311700" y="31827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Building wealth through homeownership is a dead-end</a:t>
            </a:r>
            <a:endParaRPr dirty="0"/>
          </a:p>
        </p:txBody>
      </p:sp>
      <p:sp>
        <p:nvSpPr>
          <p:cNvPr id="103" name="Google Shape;103;p18"/>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endParaRPr dirty="0"/>
          </a:p>
        </p:txBody>
      </p:sp>
      <p:sp>
        <p:nvSpPr>
          <p:cNvPr id="104" name="Google Shape;104;p1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47</a:t>
            </a:fld>
            <a:endParaRPr/>
          </a:p>
        </p:txBody>
      </p:sp>
      <p:sp>
        <p:nvSpPr>
          <p:cNvPr id="105" name="Google Shape;105;p18"/>
          <p:cNvSpPr txBox="1">
            <a:spLocks noGrp="1"/>
          </p:cNvSpPr>
          <p:nvPr>
            <p:ph type="sldNum" idx="2"/>
          </p:nvPr>
        </p:nvSpPr>
        <p:spPr>
          <a:xfrm>
            <a:off x="311675" y="4663225"/>
            <a:ext cx="2603400" cy="393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Lewis Center for Regional Policy Studies</a:t>
            </a:r>
            <a:endParaRPr/>
          </a:p>
        </p:txBody>
      </p:sp>
    </p:spTree>
    <p:extLst>
      <p:ext uri="{BB962C8B-B14F-4D97-AF65-F5344CB8AC3E}">
        <p14:creationId xmlns:p14="http://schemas.microsoft.com/office/powerpoint/2010/main" val="261140266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sp>
        <p:nvSpPr>
          <p:cNvPr id="102" name="Google Shape;102;p18"/>
          <p:cNvSpPr txBox="1">
            <a:spLocks noGrp="1"/>
          </p:cNvSpPr>
          <p:nvPr>
            <p:ph type="title"/>
          </p:nvPr>
        </p:nvSpPr>
        <p:spPr>
          <a:xfrm>
            <a:off x="311700" y="31827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Home value appreciation also has major downsides</a:t>
            </a:r>
            <a:endParaRPr dirty="0"/>
          </a:p>
        </p:txBody>
      </p:sp>
      <p:sp>
        <p:nvSpPr>
          <p:cNvPr id="103" name="Google Shape;103;p18"/>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endParaRPr dirty="0"/>
          </a:p>
        </p:txBody>
      </p:sp>
      <p:sp>
        <p:nvSpPr>
          <p:cNvPr id="104" name="Google Shape;104;p1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48</a:t>
            </a:fld>
            <a:endParaRPr/>
          </a:p>
        </p:txBody>
      </p:sp>
      <p:sp>
        <p:nvSpPr>
          <p:cNvPr id="105" name="Google Shape;105;p18"/>
          <p:cNvSpPr txBox="1">
            <a:spLocks noGrp="1"/>
          </p:cNvSpPr>
          <p:nvPr>
            <p:ph type="sldNum" idx="2"/>
          </p:nvPr>
        </p:nvSpPr>
        <p:spPr>
          <a:xfrm>
            <a:off x="311675" y="4663225"/>
            <a:ext cx="2603400" cy="393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Lewis Center for Regional Policy Studies</a:t>
            </a:r>
            <a:endParaRPr/>
          </a:p>
        </p:txBody>
      </p:sp>
    </p:spTree>
    <p:extLst>
      <p:ext uri="{BB962C8B-B14F-4D97-AF65-F5344CB8AC3E}">
        <p14:creationId xmlns:p14="http://schemas.microsoft.com/office/powerpoint/2010/main" val="362721151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sp>
        <p:nvSpPr>
          <p:cNvPr id="102" name="Google Shape;102;p18"/>
          <p:cNvSpPr txBox="1">
            <a:spLocks noGrp="1"/>
          </p:cNvSpPr>
          <p:nvPr>
            <p:ph type="title"/>
          </p:nvPr>
        </p:nvSpPr>
        <p:spPr>
          <a:xfrm>
            <a:off x="311700" y="31827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Housing wealth and housing affordability are zero sum</a:t>
            </a:r>
            <a:endParaRPr dirty="0"/>
          </a:p>
        </p:txBody>
      </p:sp>
      <p:sp>
        <p:nvSpPr>
          <p:cNvPr id="103" name="Google Shape;103;p18"/>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endParaRPr dirty="0"/>
          </a:p>
        </p:txBody>
      </p:sp>
      <p:sp>
        <p:nvSpPr>
          <p:cNvPr id="104" name="Google Shape;104;p1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49</a:t>
            </a:fld>
            <a:endParaRPr/>
          </a:p>
        </p:txBody>
      </p:sp>
      <p:sp>
        <p:nvSpPr>
          <p:cNvPr id="105" name="Google Shape;105;p18"/>
          <p:cNvSpPr txBox="1">
            <a:spLocks noGrp="1"/>
          </p:cNvSpPr>
          <p:nvPr>
            <p:ph type="sldNum" idx="2"/>
          </p:nvPr>
        </p:nvSpPr>
        <p:spPr>
          <a:xfrm>
            <a:off x="311675" y="4663225"/>
            <a:ext cx="2603400" cy="393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Lewis Center for Regional Policy Studies</a:t>
            </a:r>
            <a:endParaRPr/>
          </a:p>
        </p:txBody>
      </p:sp>
    </p:spTree>
    <p:extLst>
      <p:ext uri="{BB962C8B-B14F-4D97-AF65-F5344CB8AC3E}">
        <p14:creationId xmlns:p14="http://schemas.microsoft.com/office/powerpoint/2010/main" val="42191536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854233-99CA-ECF9-FF06-4F51430E2CC1}"/>
              </a:ext>
            </a:extLst>
          </p:cNvPr>
          <p:cNvSpPr>
            <a:spLocks noGrp="1"/>
          </p:cNvSpPr>
          <p:nvPr>
            <p:ph type="title"/>
          </p:nvPr>
        </p:nvSpPr>
        <p:spPr>
          <a:xfrm>
            <a:off x="311700" y="1875071"/>
            <a:ext cx="8520600" cy="841800"/>
          </a:xfrm>
        </p:spPr>
        <p:txBody>
          <a:bodyPr/>
          <a:lstStyle/>
          <a:p>
            <a:r>
              <a:rPr lang="en-US" dirty="0"/>
              <a:t>U.S. Housing Market Context</a:t>
            </a:r>
          </a:p>
        </p:txBody>
      </p:sp>
      <p:sp>
        <p:nvSpPr>
          <p:cNvPr id="3" name="Slide Number Placeholder 2">
            <a:extLst>
              <a:ext uri="{FF2B5EF4-FFF2-40B4-BE49-F238E27FC236}">
                <a16:creationId xmlns:a16="http://schemas.microsoft.com/office/drawing/2014/main" id="{FBAA8971-CF8C-38B9-7A9A-7A5E123E7B1F}"/>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5</a:t>
            </a:fld>
            <a:endParaRPr lang="en"/>
          </a:p>
        </p:txBody>
      </p:sp>
      <p:sp>
        <p:nvSpPr>
          <p:cNvPr id="4" name="Subtitle 3">
            <a:extLst>
              <a:ext uri="{FF2B5EF4-FFF2-40B4-BE49-F238E27FC236}">
                <a16:creationId xmlns:a16="http://schemas.microsoft.com/office/drawing/2014/main" id="{ABE56485-718F-8BDF-9830-81DC1E7FE21C}"/>
              </a:ext>
            </a:extLst>
          </p:cNvPr>
          <p:cNvSpPr>
            <a:spLocks noGrp="1"/>
          </p:cNvSpPr>
          <p:nvPr>
            <p:ph type="subTitle" idx="1"/>
          </p:nvPr>
        </p:nvSpPr>
        <p:spPr>
          <a:xfrm>
            <a:off x="2126343" y="2527296"/>
            <a:ext cx="4891314" cy="1235100"/>
          </a:xfrm>
        </p:spPr>
        <p:txBody>
          <a:bodyPr/>
          <a:lstStyle/>
          <a:p>
            <a:r>
              <a:rPr lang="en-US" dirty="0"/>
              <a:t>Declining production, rising prices</a:t>
            </a:r>
          </a:p>
        </p:txBody>
      </p:sp>
      <p:sp>
        <p:nvSpPr>
          <p:cNvPr id="5" name="Slide Number Placeholder 4">
            <a:extLst>
              <a:ext uri="{FF2B5EF4-FFF2-40B4-BE49-F238E27FC236}">
                <a16:creationId xmlns:a16="http://schemas.microsoft.com/office/drawing/2014/main" id="{CF843B7F-EF89-FCCD-4C92-32B9E981CD0E}"/>
              </a:ext>
            </a:extLst>
          </p:cNvPr>
          <p:cNvSpPr>
            <a:spLocks noGrp="1"/>
          </p:cNvSpPr>
          <p:nvPr>
            <p:ph type="sldNum" idx="2"/>
          </p:nvPr>
        </p:nvSpPr>
        <p:spPr/>
        <p:txBody>
          <a:bodyPr/>
          <a:lstStyle/>
          <a:p>
            <a:pPr marL="0" lvl="0" indent="0" algn="l" rtl="0">
              <a:spcBef>
                <a:spcPts val="0"/>
              </a:spcBef>
              <a:spcAft>
                <a:spcPts val="0"/>
              </a:spcAft>
              <a:buNone/>
            </a:pPr>
            <a:r>
              <a:rPr lang="en-US"/>
              <a:t>Lewis Center for Regional Policy Studies</a:t>
            </a:r>
            <a:endParaRPr lang="en-US" sz="1000"/>
          </a:p>
        </p:txBody>
      </p:sp>
    </p:spTree>
    <p:extLst>
      <p:ext uri="{BB962C8B-B14F-4D97-AF65-F5344CB8AC3E}">
        <p14:creationId xmlns:p14="http://schemas.microsoft.com/office/powerpoint/2010/main" val="396738738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sp>
        <p:nvSpPr>
          <p:cNvPr id="102" name="Google Shape;102;p18"/>
          <p:cNvSpPr txBox="1">
            <a:spLocks noGrp="1"/>
          </p:cNvSpPr>
          <p:nvPr>
            <p:ph type="title"/>
          </p:nvPr>
        </p:nvSpPr>
        <p:spPr>
          <a:xfrm>
            <a:off x="311700" y="31827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If housing finance policy can support building wealth through homeownership, why not through renting too?</a:t>
            </a:r>
            <a:endParaRPr dirty="0"/>
          </a:p>
        </p:txBody>
      </p:sp>
      <p:sp>
        <p:nvSpPr>
          <p:cNvPr id="103" name="Google Shape;103;p18"/>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endParaRPr dirty="0"/>
          </a:p>
        </p:txBody>
      </p:sp>
      <p:sp>
        <p:nvSpPr>
          <p:cNvPr id="104" name="Google Shape;104;p1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50</a:t>
            </a:fld>
            <a:endParaRPr/>
          </a:p>
        </p:txBody>
      </p:sp>
      <p:sp>
        <p:nvSpPr>
          <p:cNvPr id="105" name="Google Shape;105;p18"/>
          <p:cNvSpPr txBox="1">
            <a:spLocks noGrp="1"/>
          </p:cNvSpPr>
          <p:nvPr>
            <p:ph type="sldNum" idx="2"/>
          </p:nvPr>
        </p:nvSpPr>
        <p:spPr>
          <a:xfrm>
            <a:off x="311675" y="4663225"/>
            <a:ext cx="2603400" cy="393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Lewis Center for Regional Policy Studies</a:t>
            </a:r>
            <a:endParaRPr/>
          </a:p>
        </p:txBody>
      </p:sp>
    </p:spTree>
    <p:extLst>
      <p:ext uri="{BB962C8B-B14F-4D97-AF65-F5344CB8AC3E}">
        <p14:creationId xmlns:p14="http://schemas.microsoft.com/office/powerpoint/2010/main" val="33227993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E7D1B7-636C-B0B0-CD77-B51100135481}"/>
              </a:ext>
            </a:extLst>
          </p:cNvPr>
          <p:cNvSpPr>
            <a:spLocks noGrp="1"/>
          </p:cNvSpPr>
          <p:nvPr>
            <p:ph type="title"/>
          </p:nvPr>
        </p:nvSpPr>
        <p:spPr/>
        <p:txBody>
          <a:bodyPr/>
          <a:lstStyle/>
          <a:p>
            <a:r>
              <a:rPr lang="en-US" dirty="0"/>
              <a:t>A decades-long trend of declining housing production</a:t>
            </a:r>
          </a:p>
        </p:txBody>
      </p:sp>
      <p:sp>
        <p:nvSpPr>
          <p:cNvPr id="3" name="Slide Number Placeholder 2">
            <a:extLst>
              <a:ext uri="{FF2B5EF4-FFF2-40B4-BE49-F238E27FC236}">
                <a16:creationId xmlns:a16="http://schemas.microsoft.com/office/drawing/2014/main" id="{E6665B93-3FDA-0128-46B1-861E75C699F1}"/>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6</a:t>
            </a:fld>
            <a:endParaRPr lang="en"/>
          </a:p>
        </p:txBody>
      </p:sp>
      <p:sp>
        <p:nvSpPr>
          <p:cNvPr id="4" name="Slide Number Placeholder 3">
            <a:extLst>
              <a:ext uri="{FF2B5EF4-FFF2-40B4-BE49-F238E27FC236}">
                <a16:creationId xmlns:a16="http://schemas.microsoft.com/office/drawing/2014/main" id="{15B1DEF2-A9AC-6D93-9E1D-FA40A360FE96}"/>
              </a:ext>
            </a:extLst>
          </p:cNvPr>
          <p:cNvSpPr>
            <a:spLocks noGrp="1"/>
          </p:cNvSpPr>
          <p:nvPr>
            <p:ph type="sldNum" idx="2"/>
          </p:nvPr>
        </p:nvSpPr>
        <p:spPr/>
        <p:txBody>
          <a:bodyPr/>
          <a:lstStyle/>
          <a:p>
            <a:pPr marL="0" lvl="0" indent="0" algn="l" rtl="0">
              <a:spcBef>
                <a:spcPts val="0"/>
              </a:spcBef>
              <a:spcAft>
                <a:spcPts val="0"/>
              </a:spcAft>
              <a:buNone/>
            </a:pPr>
            <a:r>
              <a:rPr lang="en-US"/>
              <a:t>Lewis Center for Regional Policy Studies</a:t>
            </a:r>
            <a:endParaRPr lang="en-US" sz="1000"/>
          </a:p>
        </p:txBody>
      </p:sp>
      <p:pic>
        <p:nvPicPr>
          <p:cNvPr id="8" name="Picture 7" descr="A graph showing a line&#10;&#10;Description automatically generated">
            <a:extLst>
              <a:ext uri="{FF2B5EF4-FFF2-40B4-BE49-F238E27FC236}">
                <a16:creationId xmlns:a16="http://schemas.microsoft.com/office/drawing/2014/main" id="{9BE8F9D2-ECE7-C464-D40D-6EA207388B20}"/>
              </a:ext>
            </a:extLst>
          </p:cNvPr>
          <p:cNvPicPr>
            <a:picLocks noChangeAspect="1"/>
          </p:cNvPicPr>
          <p:nvPr/>
        </p:nvPicPr>
        <p:blipFill>
          <a:blip r:embed="rId2"/>
          <a:stretch>
            <a:fillRect/>
          </a:stretch>
        </p:blipFill>
        <p:spPr>
          <a:xfrm>
            <a:off x="0" y="977928"/>
            <a:ext cx="9144000" cy="3615817"/>
          </a:xfrm>
          <a:prstGeom prst="rect">
            <a:avLst/>
          </a:prstGeom>
        </p:spPr>
      </p:pic>
    </p:spTree>
    <p:extLst>
      <p:ext uri="{BB962C8B-B14F-4D97-AF65-F5344CB8AC3E}">
        <p14:creationId xmlns:p14="http://schemas.microsoft.com/office/powerpoint/2010/main" val="41015403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graph showing a line&#10;&#10;Description automatically generated">
            <a:extLst>
              <a:ext uri="{FF2B5EF4-FFF2-40B4-BE49-F238E27FC236}">
                <a16:creationId xmlns:a16="http://schemas.microsoft.com/office/drawing/2014/main" id="{18B40633-23DD-401D-30E0-0EC0244F5FC7}"/>
              </a:ext>
            </a:extLst>
          </p:cNvPr>
          <p:cNvPicPr>
            <a:picLocks noChangeAspect="1"/>
          </p:cNvPicPr>
          <p:nvPr/>
        </p:nvPicPr>
        <p:blipFill>
          <a:blip r:embed="rId2"/>
          <a:stretch>
            <a:fillRect/>
          </a:stretch>
        </p:blipFill>
        <p:spPr>
          <a:xfrm>
            <a:off x="0" y="977938"/>
            <a:ext cx="9144000" cy="3615817"/>
          </a:xfrm>
          <a:prstGeom prst="rect">
            <a:avLst/>
          </a:prstGeom>
        </p:spPr>
      </p:pic>
      <p:sp>
        <p:nvSpPr>
          <p:cNvPr id="2" name="Title 1">
            <a:extLst>
              <a:ext uri="{FF2B5EF4-FFF2-40B4-BE49-F238E27FC236}">
                <a16:creationId xmlns:a16="http://schemas.microsoft.com/office/drawing/2014/main" id="{9EE7D1B7-636C-B0B0-CD77-B51100135481}"/>
              </a:ext>
            </a:extLst>
          </p:cNvPr>
          <p:cNvSpPr>
            <a:spLocks noGrp="1"/>
          </p:cNvSpPr>
          <p:nvPr>
            <p:ph type="title"/>
          </p:nvPr>
        </p:nvSpPr>
        <p:spPr/>
        <p:txBody>
          <a:bodyPr/>
          <a:lstStyle/>
          <a:p>
            <a:r>
              <a:rPr lang="en-US" dirty="0"/>
              <a:t>Population-adjusted housing production…</a:t>
            </a:r>
          </a:p>
        </p:txBody>
      </p:sp>
      <p:sp>
        <p:nvSpPr>
          <p:cNvPr id="3" name="Slide Number Placeholder 2">
            <a:extLst>
              <a:ext uri="{FF2B5EF4-FFF2-40B4-BE49-F238E27FC236}">
                <a16:creationId xmlns:a16="http://schemas.microsoft.com/office/drawing/2014/main" id="{E6665B93-3FDA-0128-46B1-861E75C699F1}"/>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7</a:t>
            </a:fld>
            <a:endParaRPr lang="en"/>
          </a:p>
        </p:txBody>
      </p:sp>
      <p:sp>
        <p:nvSpPr>
          <p:cNvPr id="4" name="Slide Number Placeholder 3">
            <a:extLst>
              <a:ext uri="{FF2B5EF4-FFF2-40B4-BE49-F238E27FC236}">
                <a16:creationId xmlns:a16="http://schemas.microsoft.com/office/drawing/2014/main" id="{15B1DEF2-A9AC-6D93-9E1D-FA40A360FE96}"/>
              </a:ext>
            </a:extLst>
          </p:cNvPr>
          <p:cNvSpPr>
            <a:spLocks noGrp="1"/>
          </p:cNvSpPr>
          <p:nvPr>
            <p:ph type="sldNum" idx="2"/>
          </p:nvPr>
        </p:nvSpPr>
        <p:spPr/>
        <p:txBody>
          <a:bodyPr/>
          <a:lstStyle/>
          <a:p>
            <a:pPr marL="0" lvl="0" indent="0" algn="l" rtl="0">
              <a:spcBef>
                <a:spcPts val="0"/>
              </a:spcBef>
              <a:spcAft>
                <a:spcPts val="0"/>
              </a:spcAft>
              <a:buNone/>
            </a:pPr>
            <a:r>
              <a:rPr lang="en-US"/>
              <a:t>Lewis Center for Regional Policy Studies</a:t>
            </a:r>
            <a:endParaRPr lang="en-US" sz="1000"/>
          </a:p>
        </p:txBody>
      </p:sp>
    </p:spTree>
    <p:extLst>
      <p:ext uri="{BB962C8B-B14F-4D97-AF65-F5344CB8AC3E}">
        <p14:creationId xmlns:p14="http://schemas.microsoft.com/office/powerpoint/2010/main" val="28414496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E7D1B7-636C-B0B0-CD77-B51100135481}"/>
              </a:ext>
            </a:extLst>
          </p:cNvPr>
          <p:cNvSpPr>
            <a:spLocks noGrp="1"/>
          </p:cNvSpPr>
          <p:nvPr>
            <p:ph type="title"/>
          </p:nvPr>
        </p:nvSpPr>
        <p:spPr/>
        <p:txBody>
          <a:bodyPr/>
          <a:lstStyle/>
          <a:p>
            <a:r>
              <a:rPr lang="en-US" dirty="0"/>
              <a:t>Declining housing production is widespread</a:t>
            </a:r>
          </a:p>
        </p:txBody>
      </p:sp>
      <p:sp>
        <p:nvSpPr>
          <p:cNvPr id="3" name="Slide Number Placeholder 2">
            <a:extLst>
              <a:ext uri="{FF2B5EF4-FFF2-40B4-BE49-F238E27FC236}">
                <a16:creationId xmlns:a16="http://schemas.microsoft.com/office/drawing/2014/main" id="{E6665B93-3FDA-0128-46B1-861E75C699F1}"/>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8</a:t>
            </a:fld>
            <a:endParaRPr lang="en"/>
          </a:p>
        </p:txBody>
      </p:sp>
      <p:pic>
        <p:nvPicPr>
          <p:cNvPr id="5" name="Picture 2" descr="Image">
            <a:extLst>
              <a:ext uri="{FF2B5EF4-FFF2-40B4-BE49-F238E27FC236}">
                <a16:creationId xmlns:a16="http://schemas.microsoft.com/office/drawing/2014/main" id="{4322CC17-ED87-F90E-3639-E598242D50D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27728" y="945063"/>
            <a:ext cx="4088544" cy="40288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095482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E7D1B7-636C-B0B0-CD77-B51100135481}"/>
              </a:ext>
            </a:extLst>
          </p:cNvPr>
          <p:cNvSpPr>
            <a:spLocks noGrp="1"/>
          </p:cNvSpPr>
          <p:nvPr>
            <p:ph type="title"/>
          </p:nvPr>
        </p:nvSpPr>
        <p:spPr>
          <a:xfrm>
            <a:off x="311700" y="318275"/>
            <a:ext cx="8618214" cy="572700"/>
          </a:xfrm>
        </p:spPr>
        <p:txBody>
          <a:bodyPr/>
          <a:lstStyle/>
          <a:p>
            <a:r>
              <a:rPr lang="en-US" dirty="0"/>
              <a:t>Longstanding coastal affordability problems, worsening affordability across the country</a:t>
            </a:r>
          </a:p>
        </p:txBody>
      </p:sp>
      <p:sp>
        <p:nvSpPr>
          <p:cNvPr id="3" name="Slide Number Placeholder 2">
            <a:extLst>
              <a:ext uri="{FF2B5EF4-FFF2-40B4-BE49-F238E27FC236}">
                <a16:creationId xmlns:a16="http://schemas.microsoft.com/office/drawing/2014/main" id="{E6665B93-3FDA-0128-46B1-861E75C699F1}"/>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9</a:t>
            </a:fld>
            <a:endParaRPr lang="en"/>
          </a:p>
        </p:txBody>
      </p:sp>
      <p:sp>
        <p:nvSpPr>
          <p:cNvPr id="4" name="Slide Number Placeholder 3">
            <a:extLst>
              <a:ext uri="{FF2B5EF4-FFF2-40B4-BE49-F238E27FC236}">
                <a16:creationId xmlns:a16="http://schemas.microsoft.com/office/drawing/2014/main" id="{15B1DEF2-A9AC-6D93-9E1D-FA40A360FE96}"/>
              </a:ext>
            </a:extLst>
          </p:cNvPr>
          <p:cNvSpPr>
            <a:spLocks noGrp="1"/>
          </p:cNvSpPr>
          <p:nvPr>
            <p:ph type="sldNum" idx="2"/>
          </p:nvPr>
        </p:nvSpPr>
        <p:spPr/>
        <p:txBody>
          <a:bodyPr/>
          <a:lstStyle/>
          <a:p>
            <a:pPr marL="0" lvl="0" indent="0" algn="l" rtl="0">
              <a:spcBef>
                <a:spcPts val="0"/>
              </a:spcBef>
              <a:spcAft>
                <a:spcPts val="0"/>
              </a:spcAft>
              <a:buNone/>
            </a:pPr>
            <a:r>
              <a:rPr lang="en-US" dirty="0"/>
              <a:t>Lewis Center for Regional Policy Studies</a:t>
            </a:r>
            <a:endParaRPr lang="en-US" sz="1000" dirty="0"/>
          </a:p>
        </p:txBody>
      </p:sp>
      <p:graphicFrame>
        <p:nvGraphicFramePr>
          <p:cNvPr id="7" name="Chart 6">
            <a:extLst>
              <a:ext uri="{FF2B5EF4-FFF2-40B4-BE49-F238E27FC236}">
                <a16:creationId xmlns:a16="http://schemas.microsoft.com/office/drawing/2014/main" id="{90132B33-8F5A-5930-9E5A-0E63D4E1AEA2}"/>
              </a:ext>
            </a:extLst>
          </p:cNvPr>
          <p:cNvGraphicFramePr>
            <a:graphicFrameLocks/>
          </p:cNvGraphicFramePr>
          <p:nvPr>
            <p:extLst>
              <p:ext uri="{D42A27DB-BD31-4B8C-83A1-F6EECF244321}">
                <p14:modId xmlns:p14="http://schemas.microsoft.com/office/powerpoint/2010/main" val="2146113882"/>
              </p:ext>
            </p:extLst>
          </p:nvPr>
        </p:nvGraphicFramePr>
        <p:xfrm>
          <a:off x="800458" y="1222828"/>
          <a:ext cx="7501709" cy="3440389"/>
        </p:xfrm>
        <a:graphic>
          <a:graphicData uri="http://schemas.openxmlformats.org/drawingml/2006/chart">
            <c:chart xmlns:c="http://schemas.openxmlformats.org/drawingml/2006/chart" xmlns:r="http://schemas.openxmlformats.org/officeDocument/2006/relationships" r:id="rId3"/>
          </a:graphicData>
        </a:graphic>
      </p:graphicFrame>
      <p:sp>
        <p:nvSpPr>
          <p:cNvPr id="8" name="Google Shape;227;p33">
            <a:extLst>
              <a:ext uri="{FF2B5EF4-FFF2-40B4-BE49-F238E27FC236}">
                <a16:creationId xmlns:a16="http://schemas.microsoft.com/office/drawing/2014/main" id="{30F269D7-6AA1-2526-B1C5-6D3B3D551E18}"/>
              </a:ext>
            </a:extLst>
          </p:cNvPr>
          <p:cNvSpPr txBox="1">
            <a:spLocks/>
          </p:cNvSpPr>
          <p:nvPr/>
        </p:nvSpPr>
        <p:spPr>
          <a:xfrm>
            <a:off x="4477973" y="4674101"/>
            <a:ext cx="4589700" cy="3936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spcAft>
                <a:spcPts val="1600"/>
              </a:spcAft>
            </a:pPr>
            <a:r>
              <a:rPr lang="en-US" sz="1000" dirty="0"/>
              <a:t>Source: American Community Survey 1-year data, 2015 and 2022</a:t>
            </a:r>
          </a:p>
        </p:txBody>
      </p:sp>
    </p:spTree>
    <p:extLst>
      <p:ext uri="{BB962C8B-B14F-4D97-AF65-F5344CB8AC3E}">
        <p14:creationId xmlns:p14="http://schemas.microsoft.com/office/powerpoint/2010/main" val="487720319"/>
      </p:ext>
    </p:extLst>
  </p:cSld>
  <p:clrMapOvr>
    <a:masterClrMapping/>
  </p:clrMapOvr>
</p:sld>
</file>

<file path=ppt/theme/theme1.xml><?xml version="1.0" encoding="utf-8"?>
<a:theme xmlns:a="http://schemas.openxmlformats.org/drawingml/2006/main" name="Lewis Center - Light Theme">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C62C75"/>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1114</TotalTime>
  <Words>2751</Words>
  <Application>Microsoft Office PowerPoint</Application>
  <PresentationFormat>On-screen Show (16:9)</PresentationFormat>
  <Paragraphs>298</Paragraphs>
  <Slides>50</Slides>
  <Notes>36</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50</vt:i4>
      </vt:variant>
    </vt:vector>
  </HeadingPairs>
  <TitlesOfParts>
    <vt:vector size="54" baseType="lpstr">
      <vt:lpstr>Arial</vt:lpstr>
      <vt:lpstr>Montserrat SemiBold</vt:lpstr>
      <vt:lpstr>Calibri</vt:lpstr>
      <vt:lpstr>Lewis Center - Light Theme</vt:lpstr>
      <vt:lpstr>Lessons learned and long overdue reforms in U.S. housing policy</vt:lpstr>
      <vt:lpstr> “The Americans can always be trusted to do the right thing, once all other possibilities have been exhausted.”     —Winston Churchill*    *Probably apocryphal, but a great quote in any case</vt:lpstr>
      <vt:lpstr>PowerPoint Presentation</vt:lpstr>
      <vt:lpstr>Presentation Outline</vt:lpstr>
      <vt:lpstr>U.S. Housing Market Context</vt:lpstr>
      <vt:lpstr>A decades-long trend of declining housing production</vt:lpstr>
      <vt:lpstr>Population-adjusted housing production…</vt:lpstr>
      <vt:lpstr>Declining housing production is widespread</vt:lpstr>
      <vt:lpstr>Longstanding coastal affordability problems, worsening affordability across the country</vt:lpstr>
      <vt:lpstr>Housing unaffordability is a nationwide problem</vt:lpstr>
      <vt:lpstr>Low &amp; mod. income households are leaving California (and likely other coastal states) due to high housing costs</vt:lpstr>
      <vt:lpstr>Housing Scarcity</vt:lpstr>
      <vt:lpstr>Limited housing supply is associated with higher prices; homebuilding is associated with lower prices</vt:lpstr>
      <vt:lpstr>New research shows building homes lowers rents at the block and neighborhood level</vt:lpstr>
      <vt:lpstr>Migration chains illustrate how new (market-rate) homes benefit households at all income levels</vt:lpstr>
      <vt:lpstr>We know that housing becomes unaffordable when we don’t build enough of it.  So why aren’t we building more?</vt:lpstr>
      <vt:lpstr>Local Control and State Preemption</vt:lpstr>
      <vt:lpstr>We have a collective action problem</vt:lpstr>
      <vt:lpstr>Most cities and suburbs are unwilling to act to solve the housing crisis</vt:lpstr>
      <vt:lpstr>Collective action problems are compounded by municipal fragmentation</vt:lpstr>
      <vt:lpstr>Local decision-making results in fewer housing permits</vt:lpstr>
      <vt:lpstr>But there’s good news…</vt:lpstr>
      <vt:lpstr>In lieu of local action, states are taking the lead</vt:lpstr>
      <vt:lpstr>Other states are joining in on pro-housing reform</vt:lpstr>
      <vt:lpstr>State mandates usually start with city leadership</vt:lpstr>
      <vt:lpstr>One thing included in many city- and state-level housing reforms is…</vt:lpstr>
      <vt:lpstr>Missing Middle</vt:lpstr>
      <vt:lpstr>The space between single-family and larger apartments</vt:lpstr>
      <vt:lpstr>Small multifamily buildings have been disappearing from the U.S. development landscape</vt:lpstr>
      <vt:lpstr>Missing middle housing is (relatively) affordable housing</vt:lpstr>
      <vt:lpstr>Missing middle saves on land and construction costs</vt:lpstr>
      <vt:lpstr>A related concept, and strong complement to missing middle housing: broad upzoning.</vt:lpstr>
      <vt:lpstr>One reason housing development has gotten more expensive is because development sites are scarce</vt:lpstr>
      <vt:lpstr>Broad upzoning may create development opportunities without increasing land prices</vt:lpstr>
      <vt:lpstr>Paraphrasing Strong Towns’ Charles Marohn…</vt:lpstr>
      <vt:lpstr>Spokane, WA (pop. 230,000) approved maybe the most ambitious U.S. housing reform in decades</vt:lpstr>
      <vt:lpstr>Urgency</vt:lpstr>
      <vt:lpstr>Prices are sticky — once you lose affordability it is nearly impossible to put the genie back in the bottle</vt:lpstr>
      <vt:lpstr>As prices rise, the market serves fewer people</vt:lpstr>
      <vt:lpstr>Government subsidy programs also lose effectiveness</vt:lpstr>
      <vt:lpstr> “The best time to plant a tree was 20 years ago. The second best time is now.”    —Someone, sometime   </vt:lpstr>
      <vt:lpstr> “The best time to plant a treebuild a house was 20 years ago. The second best time is now.”    —Someone, sometimeMe   </vt:lpstr>
      <vt:lpstr>Homeownership</vt:lpstr>
      <vt:lpstr>Learn more with the UCLA Housing Voice Podcast</vt:lpstr>
      <vt:lpstr>Learn more, and connect</vt:lpstr>
      <vt:lpstr>Homeownership’s benefits are unequally distributed</vt:lpstr>
      <vt:lpstr>Building wealth through homeownership is a dead-end</vt:lpstr>
      <vt:lpstr>Home value appreciation also has major downsides</vt:lpstr>
      <vt:lpstr>Housing wealth and housing affordability are zero sum</vt:lpstr>
      <vt:lpstr>If housing finance policy can support building wealth through homeownership, why not through renting too?</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Housing wins and lessons from the U.S. (mostly California)</dc:title>
  <dc:creator>Shane Phillips</dc:creator>
  <cp:lastModifiedBy>Shane Phillips</cp:lastModifiedBy>
  <cp:revision>37</cp:revision>
  <dcterms:modified xsi:type="dcterms:W3CDTF">2023-12-06T09:49:23Z</dcterms:modified>
</cp:coreProperties>
</file>